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17" r:id="rId2"/>
    <p:sldId id="264" r:id="rId3"/>
    <p:sldId id="263" r:id="rId4"/>
    <p:sldId id="710" r:id="rId5"/>
    <p:sldId id="262" r:id="rId6"/>
    <p:sldId id="257" r:id="rId7"/>
    <p:sldId id="711" r:id="rId8"/>
    <p:sldId id="712" r:id="rId9"/>
    <p:sldId id="713" r:id="rId10"/>
    <p:sldId id="714" r:id="rId11"/>
    <p:sldId id="715" r:id="rId12"/>
    <p:sldId id="71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BDBD"/>
    <a:srgbClr val="9BA513"/>
    <a:srgbClr val="002E8A"/>
    <a:srgbClr val="820000"/>
    <a:srgbClr val="2867A0"/>
    <a:srgbClr val="B1B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73FEA-5BB9-47DD-9C07-13AB463D8C2F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86210-0E0E-40AB-AE0C-60C5AF983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490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86210-0E0E-40AB-AE0C-60C5AF98303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2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1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4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6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6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99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8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40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6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03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6A7F9-D743-4393-BD82-AE2176B76E50}" type="datetimeFigureOut">
              <a:rPr lang="ru-RU" smtClean="0"/>
              <a:t>24.06.2024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9FAB7-4BFA-410C-BEFE-EDCB1B782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9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ckground ppt putih">
            <a:extLst>
              <a:ext uri="{FF2B5EF4-FFF2-40B4-BE49-F238E27FC236}">
                <a16:creationId xmlns="" xmlns:a16="http://schemas.microsoft.com/office/drawing/2014/main" id="{0E863357-6D37-4679-40B4-F57A55F1D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Мониторинги ВСОКО - 2024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DCB7516A-4A9D-EE66-BFDA-4DEB4A11D58E}"/>
              </a:ext>
            </a:extLst>
          </p:cNvPr>
          <p:cNvSpPr/>
          <p:nvPr/>
        </p:nvSpPr>
        <p:spPr>
          <a:xfrm>
            <a:off x="0" y="0"/>
            <a:ext cx="2080260" cy="38625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>
                <a:solidFill>
                  <a:schemeClr val="bg1"/>
                </a:solidFill>
              </a:rPr>
              <a:t>СПбЦОКОиИТ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" name="Picture 2">
            <a:extLst>
              <a:ext uri="{FF2B5EF4-FFF2-40B4-BE49-F238E27FC236}">
                <a16:creationId xmlns="" xmlns:a16="http://schemas.microsoft.com/office/drawing/2014/main" id="{5808B526-8DCB-9250-CF6C-CB96CFB7E1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4" r="10494" b="34003"/>
          <a:stretch/>
        </p:blipFill>
        <p:spPr bwMode="auto">
          <a:xfrm>
            <a:off x="1626502" y="53345"/>
            <a:ext cx="299720" cy="27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6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7890" y="-37704"/>
            <a:ext cx="11328922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Мониторинг обеспечения объективности процедур оценки качества образования в ОО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616BCD6-C220-DD89-BDE2-98CFE8863637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01CEDF9-63BE-D116-9976-19ACE75D1FCD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70F790BC-189C-B8B5-B931-36307353A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oogle Shape;1622;p41">
            <a:extLst>
              <a:ext uri="{FF2B5EF4-FFF2-40B4-BE49-F238E27FC236}">
                <a16:creationId xmlns="" xmlns:a16="http://schemas.microsoft.com/office/drawing/2014/main" id="{D13FF216-AD7F-22CF-39D0-FB1AAB6B4671}"/>
              </a:ext>
            </a:extLst>
          </p:cNvPr>
          <p:cNvGrpSpPr/>
          <p:nvPr/>
        </p:nvGrpSpPr>
        <p:grpSpPr>
          <a:xfrm>
            <a:off x="413761" y="1438001"/>
            <a:ext cx="7537558" cy="4709145"/>
            <a:chOff x="353168" y="1516872"/>
            <a:chExt cx="1943313" cy="2087551"/>
          </a:xfrm>
        </p:grpSpPr>
        <p:sp>
          <p:nvSpPr>
            <p:cNvPr id="10" name="Google Shape;1623;p41">
              <a:extLst>
                <a:ext uri="{FF2B5EF4-FFF2-40B4-BE49-F238E27FC236}">
                  <a16:creationId xmlns="" xmlns:a16="http://schemas.microsoft.com/office/drawing/2014/main" id="{ECC1CBC7-D7E4-2927-907C-F8D7CF79F357}"/>
                </a:ext>
              </a:extLst>
            </p:cNvPr>
            <p:cNvSpPr/>
            <p:nvPr/>
          </p:nvSpPr>
          <p:spPr>
            <a:xfrm>
              <a:off x="353168" y="1516872"/>
              <a:ext cx="1943313" cy="1992711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624;p41">
              <a:extLst>
                <a:ext uri="{FF2B5EF4-FFF2-40B4-BE49-F238E27FC236}">
                  <a16:creationId xmlns="" xmlns:a16="http://schemas.microsoft.com/office/drawing/2014/main" id="{6A08B3E5-6936-3767-F118-19F8F5CB7BAE}"/>
                </a:ext>
              </a:extLst>
            </p:cNvPr>
            <p:cNvSpPr/>
            <p:nvPr/>
          </p:nvSpPr>
          <p:spPr>
            <a:xfrm>
              <a:off x="1694071" y="3314780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Google Shape;1633;p41">
            <a:extLst>
              <a:ext uri="{FF2B5EF4-FFF2-40B4-BE49-F238E27FC236}">
                <a16:creationId xmlns="" xmlns:a16="http://schemas.microsoft.com/office/drawing/2014/main" id="{54B6F4FD-021E-815E-6238-EB9606DB9EC6}"/>
              </a:ext>
            </a:extLst>
          </p:cNvPr>
          <p:cNvSpPr/>
          <p:nvPr/>
        </p:nvSpPr>
        <p:spPr>
          <a:xfrm>
            <a:off x="6697718" y="3203485"/>
            <a:ext cx="5119388" cy="3186805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4;p41">
            <a:extLst>
              <a:ext uri="{FF2B5EF4-FFF2-40B4-BE49-F238E27FC236}">
                <a16:creationId xmlns="" xmlns:a16="http://schemas.microsoft.com/office/drawing/2014/main" id="{B787FC07-EA75-D9F4-8762-E7BD6E3CD030}"/>
              </a:ext>
            </a:extLst>
          </p:cNvPr>
          <p:cNvSpPr/>
          <p:nvPr/>
        </p:nvSpPr>
        <p:spPr>
          <a:xfrm>
            <a:off x="10268325" y="3053343"/>
            <a:ext cx="819807" cy="415587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F414D85-E1CA-A66D-4EFE-B6D9F9C8F732}"/>
              </a:ext>
            </a:extLst>
          </p:cNvPr>
          <p:cNvSpPr txBox="1"/>
          <p:nvPr/>
        </p:nvSpPr>
        <p:spPr>
          <a:xfrm>
            <a:off x="1256268" y="1711556"/>
            <a:ext cx="554369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Критерии:</a:t>
            </a:r>
          </a:p>
          <a:p>
            <a:r>
              <a:rPr lang="ru-RU" sz="2000" dirty="0"/>
              <a:t>Преодоление порогового уровня по результатам ОГЭ / ЕГЭ</a:t>
            </a:r>
          </a:p>
          <a:p>
            <a:r>
              <a:rPr lang="ru-RU" sz="2000" dirty="0"/>
              <a:t>Отсутствие маркеров необъективности в ВПР (РУ, МА, 5-6 </a:t>
            </a:r>
            <a:r>
              <a:rPr lang="ru-RU" sz="2000" dirty="0" err="1"/>
              <a:t>кл</a:t>
            </a:r>
            <a:r>
              <a:rPr lang="ru-RU" sz="2000" dirty="0"/>
              <a:t>.)</a:t>
            </a:r>
          </a:p>
          <a:p>
            <a:r>
              <a:rPr lang="ru-RU" sz="2000" dirty="0"/>
              <a:t>Отсутствие ОО в «нехороших» списках ОО</a:t>
            </a:r>
          </a:p>
          <a:p>
            <a:r>
              <a:rPr lang="ru-RU" sz="2000" dirty="0"/>
              <a:t>Анализ результатов внешних и внутренних ОП, проведенных в ОО</a:t>
            </a:r>
          </a:p>
          <a:p>
            <a:r>
              <a:rPr lang="ru-RU" sz="2000" dirty="0"/>
              <a:t>Анализ результатов функционирования ВСОКО</a:t>
            </a:r>
          </a:p>
          <a:p>
            <a:r>
              <a:rPr lang="ru-RU" sz="2000" dirty="0"/>
              <a:t>Описание мер, принятых ОО для повышения объективности оценивания в ОО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A71813B8-B8A2-8E53-0691-3D6E47420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81789" y="2101262"/>
            <a:ext cx="269081" cy="2690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7996E12E-6865-7F05-A195-7A19C56A9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84098" y="2709185"/>
            <a:ext cx="269081" cy="26908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409CB0F-3DA5-B8E6-D4CD-365F55FEC84E}"/>
              </a:ext>
            </a:extLst>
          </p:cNvPr>
          <p:cNvSpPr txBox="1"/>
          <p:nvPr/>
        </p:nvSpPr>
        <p:spPr>
          <a:xfrm>
            <a:off x="7398091" y="3661417"/>
            <a:ext cx="395644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Анализируемые документы:</a:t>
            </a:r>
          </a:p>
          <a:p>
            <a:endParaRPr lang="ru-RU" sz="2200" dirty="0"/>
          </a:p>
          <a:p>
            <a:r>
              <a:rPr lang="ru-RU" sz="2000" dirty="0"/>
              <a:t>Статистика (вкл. ОГЭ, ЕГЭ, </a:t>
            </a:r>
            <a:r>
              <a:rPr lang="ru-RU" sz="2000" dirty="0" smtClean="0"/>
              <a:t>ВПР,)</a:t>
            </a:r>
            <a:endParaRPr lang="ru-RU" sz="2000" dirty="0"/>
          </a:p>
          <a:p>
            <a:r>
              <a:rPr lang="ru-RU" sz="2000" dirty="0" smtClean="0"/>
              <a:t>Данные Параграфа</a:t>
            </a:r>
            <a:endParaRPr lang="ru-RU" sz="2000" dirty="0"/>
          </a:p>
          <a:p>
            <a:r>
              <a:rPr lang="ru-RU" sz="2000" dirty="0" smtClean="0"/>
              <a:t>Отчет </a:t>
            </a:r>
            <a:r>
              <a:rPr lang="ru-RU" sz="2000" dirty="0"/>
              <a:t>о результатах самообследования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50A9544-81B2-1841-B9BA-6B796A50B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84098" y="4191896"/>
            <a:ext cx="269081" cy="269081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7C224C2-9AE6-6430-8DBB-8BECB161F3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81789" y="3638012"/>
            <a:ext cx="269081" cy="26908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3EBB6C3-50E3-6678-3364-421467021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95032" y="3308071"/>
            <a:ext cx="269081" cy="26908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0AE42D6-AF75-B27F-C463-BE40F1BC68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89861" y="4518742"/>
            <a:ext cx="269081" cy="26908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38F43AC4-223F-189B-9887-CE27825BD3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170092" y="4452001"/>
            <a:ext cx="234401" cy="23440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62FFDA66-AA6F-3FE3-563C-2E393282C5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170092" y="4735273"/>
            <a:ext cx="234401" cy="23440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62FFDA66-AA6F-3FE3-563C-2E393282C5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170092" y="5002615"/>
            <a:ext cx="234401" cy="23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346"/>
            <a:ext cx="10515600" cy="829524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Результаты апробации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537E5711-28EE-0EC7-2DEF-9077096EB0E9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800E8D4-8B5E-2227-25BE-2D0255D3C26C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="" xmlns:a16="http://schemas.microsoft.com/office/drawing/2014/main" id="{99447DEF-A7BA-6ECC-D019-450D2647FC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Google Shape;59;p7">
            <a:extLst>
              <a:ext uri="{FF2B5EF4-FFF2-40B4-BE49-F238E27FC236}">
                <a16:creationId xmlns="" xmlns:a16="http://schemas.microsoft.com/office/drawing/2014/main" id="{E2C8A323-3E0B-2FCA-8B01-196C1E58B170}"/>
              </a:ext>
            </a:extLst>
          </p:cNvPr>
          <p:cNvSpPr/>
          <p:nvPr/>
        </p:nvSpPr>
        <p:spPr>
          <a:xfrm>
            <a:off x="5301008" y="1504664"/>
            <a:ext cx="6509991" cy="4774216"/>
          </a:xfrm>
          <a:custGeom>
            <a:avLst/>
            <a:gdLst/>
            <a:ahLst/>
            <a:cxnLst/>
            <a:rect l="l" t="t" r="r" b="b"/>
            <a:pathLst>
              <a:path w="21480" h="21553" extrusionOk="0">
                <a:moveTo>
                  <a:pt x="8201" y="21551"/>
                </a:moveTo>
                <a:cubicBezTo>
                  <a:pt x="7500" y="21568"/>
                  <a:pt x="6771" y="21491"/>
                  <a:pt x="6042" y="21355"/>
                </a:cubicBezTo>
                <a:cubicBezTo>
                  <a:pt x="5001" y="21167"/>
                  <a:pt x="4002" y="20817"/>
                  <a:pt x="3065" y="20220"/>
                </a:cubicBezTo>
                <a:cubicBezTo>
                  <a:pt x="2398" y="19801"/>
                  <a:pt x="1794" y="19281"/>
                  <a:pt x="1288" y="18590"/>
                </a:cubicBezTo>
                <a:cubicBezTo>
                  <a:pt x="767" y="17881"/>
                  <a:pt x="427" y="17070"/>
                  <a:pt x="233" y="16157"/>
                </a:cubicBezTo>
                <a:cubicBezTo>
                  <a:pt x="45" y="15278"/>
                  <a:pt x="-31" y="14382"/>
                  <a:pt x="11" y="13469"/>
                </a:cubicBezTo>
                <a:cubicBezTo>
                  <a:pt x="80" y="11643"/>
                  <a:pt x="538" y="9962"/>
                  <a:pt x="1302" y="8400"/>
                </a:cubicBezTo>
                <a:cubicBezTo>
                  <a:pt x="1732" y="7512"/>
                  <a:pt x="2266" y="6719"/>
                  <a:pt x="2863" y="5985"/>
                </a:cubicBezTo>
                <a:cubicBezTo>
                  <a:pt x="3398" y="5319"/>
                  <a:pt x="3953" y="4679"/>
                  <a:pt x="4564" y="4124"/>
                </a:cubicBezTo>
                <a:cubicBezTo>
                  <a:pt x="5216" y="3535"/>
                  <a:pt x="5883" y="2963"/>
                  <a:pt x="6598" y="2486"/>
                </a:cubicBezTo>
                <a:cubicBezTo>
                  <a:pt x="7389" y="1956"/>
                  <a:pt x="8194" y="1487"/>
                  <a:pt x="9041" y="1120"/>
                </a:cubicBezTo>
                <a:cubicBezTo>
                  <a:pt x="9901" y="753"/>
                  <a:pt x="10783" y="463"/>
                  <a:pt x="11685" y="284"/>
                </a:cubicBezTo>
                <a:cubicBezTo>
                  <a:pt x="12407" y="139"/>
                  <a:pt x="13129" y="45"/>
                  <a:pt x="13858" y="11"/>
                </a:cubicBezTo>
                <a:cubicBezTo>
                  <a:pt x="14670" y="-32"/>
                  <a:pt x="15468" y="53"/>
                  <a:pt x="16238" y="378"/>
                </a:cubicBezTo>
                <a:cubicBezTo>
                  <a:pt x="16579" y="523"/>
                  <a:pt x="16912" y="693"/>
                  <a:pt x="17203" y="958"/>
                </a:cubicBezTo>
                <a:cubicBezTo>
                  <a:pt x="17314" y="1060"/>
                  <a:pt x="17411" y="1171"/>
                  <a:pt x="17502" y="1291"/>
                </a:cubicBezTo>
                <a:cubicBezTo>
                  <a:pt x="17592" y="1419"/>
                  <a:pt x="17627" y="1572"/>
                  <a:pt x="17599" y="1743"/>
                </a:cubicBezTo>
                <a:cubicBezTo>
                  <a:pt x="17585" y="1820"/>
                  <a:pt x="17543" y="1863"/>
                  <a:pt x="17488" y="1871"/>
                </a:cubicBezTo>
                <a:cubicBezTo>
                  <a:pt x="17425" y="1880"/>
                  <a:pt x="17377" y="1846"/>
                  <a:pt x="17349" y="1777"/>
                </a:cubicBezTo>
                <a:cubicBezTo>
                  <a:pt x="17210" y="1436"/>
                  <a:pt x="16967" y="1231"/>
                  <a:pt x="16697" y="1077"/>
                </a:cubicBezTo>
                <a:cubicBezTo>
                  <a:pt x="16190" y="804"/>
                  <a:pt x="15669" y="608"/>
                  <a:pt x="15114" y="523"/>
                </a:cubicBezTo>
                <a:cubicBezTo>
                  <a:pt x="14677" y="454"/>
                  <a:pt x="14232" y="446"/>
                  <a:pt x="13788" y="472"/>
                </a:cubicBezTo>
                <a:cubicBezTo>
                  <a:pt x="13469" y="489"/>
                  <a:pt x="13150" y="514"/>
                  <a:pt x="12830" y="557"/>
                </a:cubicBezTo>
                <a:cubicBezTo>
                  <a:pt x="12338" y="617"/>
                  <a:pt x="11845" y="702"/>
                  <a:pt x="11359" y="821"/>
                </a:cubicBezTo>
                <a:cubicBezTo>
                  <a:pt x="10047" y="1146"/>
                  <a:pt x="8791" y="1675"/>
                  <a:pt x="7590" y="2392"/>
                </a:cubicBezTo>
                <a:cubicBezTo>
                  <a:pt x="6459" y="3066"/>
                  <a:pt x="5404" y="3894"/>
                  <a:pt x="4432" y="4858"/>
                </a:cubicBezTo>
                <a:cubicBezTo>
                  <a:pt x="3557" y="5737"/>
                  <a:pt x="2752" y="6710"/>
                  <a:pt x="2086" y="7837"/>
                </a:cubicBezTo>
                <a:cubicBezTo>
                  <a:pt x="1392" y="9006"/>
                  <a:pt x="913" y="10294"/>
                  <a:pt x="635" y="11702"/>
                </a:cubicBezTo>
                <a:cubicBezTo>
                  <a:pt x="469" y="12547"/>
                  <a:pt x="392" y="13409"/>
                  <a:pt x="427" y="14271"/>
                </a:cubicBezTo>
                <a:cubicBezTo>
                  <a:pt x="455" y="15133"/>
                  <a:pt x="580" y="15970"/>
                  <a:pt x="857" y="16772"/>
                </a:cubicBezTo>
                <a:cubicBezTo>
                  <a:pt x="1191" y="17745"/>
                  <a:pt x="1739" y="18504"/>
                  <a:pt x="2440" y="19110"/>
                </a:cubicBezTo>
                <a:cubicBezTo>
                  <a:pt x="3183" y="19750"/>
                  <a:pt x="4002" y="20177"/>
                  <a:pt x="4876" y="20467"/>
                </a:cubicBezTo>
                <a:cubicBezTo>
                  <a:pt x="5473" y="20663"/>
                  <a:pt x="6077" y="20774"/>
                  <a:pt x="6688" y="20860"/>
                </a:cubicBezTo>
                <a:cubicBezTo>
                  <a:pt x="7243" y="20936"/>
                  <a:pt x="7805" y="20954"/>
                  <a:pt x="8361" y="20954"/>
                </a:cubicBezTo>
                <a:cubicBezTo>
                  <a:pt x="9013" y="20945"/>
                  <a:pt x="9658" y="20885"/>
                  <a:pt x="10304" y="20766"/>
                </a:cubicBezTo>
                <a:cubicBezTo>
                  <a:pt x="11442" y="20561"/>
                  <a:pt x="12553" y="20237"/>
                  <a:pt x="13629" y="19742"/>
                </a:cubicBezTo>
                <a:cubicBezTo>
                  <a:pt x="14614" y="19289"/>
                  <a:pt x="15572" y="18760"/>
                  <a:pt x="16447" y="18035"/>
                </a:cubicBezTo>
                <a:cubicBezTo>
                  <a:pt x="17467" y="17190"/>
                  <a:pt x="18376" y="16183"/>
                  <a:pt x="19098" y="14963"/>
                </a:cubicBezTo>
                <a:cubicBezTo>
                  <a:pt x="19674" y="13998"/>
                  <a:pt x="20195" y="12991"/>
                  <a:pt x="20514" y="11848"/>
                </a:cubicBezTo>
                <a:cubicBezTo>
                  <a:pt x="20639" y="11387"/>
                  <a:pt x="20722" y="10917"/>
                  <a:pt x="20771" y="10439"/>
                </a:cubicBezTo>
                <a:cubicBezTo>
                  <a:pt x="20854" y="9535"/>
                  <a:pt x="20729" y="8673"/>
                  <a:pt x="20479" y="7819"/>
                </a:cubicBezTo>
                <a:cubicBezTo>
                  <a:pt x="20327" y="7307"/>
                  <a:pt x="20084" y="6864"/>
                  <a:pt x="19806" y="6437"/>
                </a:cubicBezTo>
                <a:cubicBezTo>
                  <a:pt x="19744" y="6343"/>
                  <a:pt x="19688" y="6232"/>
                  <a:pt x="19626" y="6138"/>
                </a:cubicBezTo>
                <a:cubicBezTo>
                  <a:pt x="19591" y="6078"/>
                  <a:pt x="19570" y="6010"/>
                  <a:pt x="19619" y="5959"/>
                </a:cubicBezTo>
                <a:cubicBezTo>
                  <a:pt x="19674" y="5899"/>
                  <a:pt x="19723" y="5933"/>
                  <a:pt x="19764" y="5985"/>
                </a:cubicBezTo>
                <a:cubicBezTo>
                  <a:pt x="20021" y="6309"/>
                  <a:pt x="20285" y="6616"/>
                  <a:pt x="20493" y="6992"/>
                </a:cubicBezTo>
                <a:cubicBezTo>
                  <a:pt x="20507" y="7017"/>
                  <a:pt x="20528" y="7043"/>
                  <a:pt x="20542" y="7068"/>
                </a:cubicBezTo>
                <a:cubicBezTo>
                  <a:pt x="21048" y="7674"/>
                  <a:pt x="21319" y="8425"/>
                  <a:pt x="21430" y="9270"/>
                </a:cubicBezTo>
                <a:cubicBezTo>
                  <a:pt x="21569" y="10303"/>
                  <a:pt x="21402" y="11293"/>
                  <a:pt x="21104" y="12257"/>
                </a:cubicBezTo>
                <a:cubicBezTo>
                  <a:pt x="20896" y="12923"/>
                  <a:pt x="20604" y="13529"/>
                  <a:pt x="20299" y="14135"/>
                </a:cubicBezTo>
                <a:cubicBezTo>
                  <a:pt x="19653" y="15415"/>
                  <a:pt x="18869" y="16533"/>
                  <a:pt x="17939" y="17506"/>
                </a:cubicBezTo>
                <a:cubicBezTo>
                  <a:pt x="17168" y="18316"/>
                  <a:pt x="16315" y="18982"/>
                  <a:pt x="15406" y="19511"/>
                </a:cubicBezTo>
                <a:cubicBezTo>
                  <a:pt x="14413" y="20092"/>
                  <a:pt x="13386" y="20561"/>
                  <a:pt x="12310" y="20894"/>
                </a:cubicBezTo>
                <a:cubicBezTo>
                  <a:pt x="11685" y="21082"/>
                  <a:pt x="11061" y="21235"/>
                  <a:pt x="10422" y="21346"/>
                </a:cubicBezTo>
                <a:cubicBezTo>
                  <a:pt x="9929" y="21440"/>
                  <a:pt x="9429" y="21491"/>
                  <a:pt x="8930" y="21517"/>
                </a:cubicBezTo>
                <a:cubicBezTo>
                  <a:pt x="8714" y="21542"/>
                  <a:pt x="8479" y="21559"/>
                  <a:pt x="8201" y="2155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60;p7">
            <a:extLst>
              <a:ext uri="{FF2B5EF4-FFF2-40B4-BE49-F238E27FC236}">
                <a16:creationId xmlns="" xmlns:a16="http://schemas.microsoft.com/office/drawing/2014/main" id="{CEBA42F0-F9CF-8D10-6322-BE33BF3D3B8D}"/>
              </a:ext>
            </a:extLst>
          </p:cNvPr>
          <p:cNvSpPr/>
          <p:nvPr/>
        </p:nvSpPr>
        <p:spPr>
          <a:xfrm>
            <a:off x="381000" y="1504663"/>
            <a:ext cx="5897880" cy="4967084"/>
          </a:xfrm>
          <a:custGeom>
            <a:avLst/>
            <a:gdLst/>
            <a:ahLst/>
            <a:cxnLst/>
            <a:rect l="l" t="t" r="r" b="b"/>
            <a:pathLst>
              <a:path w="21499" h="21527" extrusionOk="0">
                <a:moveTo>
                  <a:pt x="9993" y="21519"/>
                </a:moveTo>
                <a:cubicBezTo>
                  <a:pt x="9559" y="21519"/>
                  <a:pt x="9055" y="21484"/>
                  <a:pt x="8551" y="21413"/>
                </a:cubicBezTo>
                <a:cubicBezTo>
                  <a:pt x="7052" y="21202"/>
                  <a:pt x="5596" y="20797"/>
                  <a:pt x="4218" y="20022"/>
                </a:cubicBezTo>
                <a:cubicBezTo>
                  <a:pt x="3557" y="19652"/>
                  <a:pt x="2925" y="19221"/>
                  <a:pt x="2357" y="18657"/>
                </a:cubicBezTo>
                <a:cubicBezTo>
                  <a:pt x="1355" y="17662"/>
                  <a:pt x="681" y="16385"/>
                  <a:pt x="290" y="14879"/>
                </a:cubicBezTo>
                <a:cubicBezTo>
                  <a:pt x="20" y="13832"/>
                  <a:pt x="-58" y="12757"/>
                  <a:pt x="41" y="11665"/>
                </a:cubicBezTo>
                <a:cubicBezTo>
                  <a:pt x="162" y="10318"/>
                  <a:pt x="489" y="9059"/>
                  <a:pt x="1029" y="7879"/>
                </a:cubicBezTo>
                <a:cubicBezTo>
                  <a:pt x="1427" y="7016"/>
                  <a:pt x="1902" y="6232"/>
                  <a:pt x="2442" y="5493"/>
                </a:cubicBezTo>
                <a:cubicBezTo>
                  <a:pt x="3323" y="4295"/>
                  <a:pt x="4353" y="3309"/>
                  <a:pt x="5475" y="2481"/>
                </a:cubicBezTo>
                <a:cubicBezTo>
                  <a:pt x="6796" y="1495"/>
                  <a:pt x="8196" y="746"/>
                  <a:pt x="9701" y="315"/>
                </a:cubicBezTo>
                <a:cubicBezTo>
                  <a:pt x="10305" y="139"/>
                  <a:pt x="10923" y="77"/>
                  <a:pt x="11541" y="24"/>
                </a:cubicBezTo>
                <a:cubicBezTo>
                  <a:pt x="12457" y="-46"/>
                  <a:pt x="13367" y="42"/>
                  <a:pt x="14276" y="218"/>
                </a:cubicBezTo>
                <a:cubicBezTo>
                  <a:pt x="14482" y="262"/>
                  <a:pt x="14688" y="324"/>
                  <a:pt x="14894" y="377"/>
                </a:cubicBezTo>
                <a:cubicBezTo>
                  <a:pt x="15000" y="403"/>
                  <a:pt x="15071" y="482"/>
                  <a:pt x="15128" y="588"/>
                </a:cubicBezTo>
                <a:cubicBezTo>
                  <a:pt x="15156" y="650"/>
                  <a:pt x="15156" y="702"/>
                  <a:pt x="15121" y="764"/>
                </a:cubicBezTo>
                <a:cubicBezTo>
                  <a:pt x="15085" y="817"/>
                  <a:pt x="15036" y="843"/>
                  <a:pt x="14986" y="808"/>
                </a:cubicBezTo>
                <a:cubicBezTo>
                  <a:pt x="14780" y="676"/>
                  <a:pt x="14553" y="667"/>
                  <a:pt x="14333" y="623"/>
                </a:cubicBezTo>
                <a:cubicBezTo>
                  <a:pt x="13473" y="421"/>
                  <a:pt x="12607" y="403"/>
                  <a:pt x="11740" y="465"/>
                </a:cubicBezTo>
                <a:cubicBezTo>
                  <a:pt x="11257" y="500"/>
                  <a:pt x="10774" y="535"/>
                  <a:pt x="10298" y="632"/>
                </a:cubicBezTo>
                <a:cubicBezTo>
                  <a:pt x="9595" y="782"/>
                  <a:pt x="8906" y="1019"/>
                  <a:pt x="8238" y="1328"/>
                </a:cubicBezTo>
                <a:cubicBezTo>
                  <a:pt x="7137" y="1847"/>
                  <a:pt x="6086" y="2490"/>
                  <a:pt x="5099" y="3300"/>
                </a:cubicBezTo>
                <a:cubicBezTo>
                  <a:pt x="3785" y="4366"/>
                  <a:pt x="2655" y="5669"/>
                  <a:pt x="1753" y="7271"/>
                </a:cubicBezTo>
                <a:cubicBezTo>
                  <a:pt x="1149" y="8337"/>
                  <a:pt x="730" y="9499"/>
                  <a:pt x="510" y="10776"/>
                </a:cubicBezTo>
                <a:cubicBezTo>
                  <a:pt x="162" y="12792"/>
                  <a:pt x="382" y="14694"/>
                  <a:pt x="1256" y="16464"/>
                </a:cubicBezTo>
                <a:cubicBezTo>
                  <a:pt x="1682" y="17327"/>
                  <a:pt x="2243" y="18041"/>
                  <a:pt x="2925" y="18604"/>
                </a:cubicBezTo>
                <a:cubicBezTo>
                  <a:pt x="4111" y="19582"/>
                  <a:pt x="5418" y="20189"/>
                  <a:pt x="6803" y="20568"/>
                </a:cubicBezTo>
                <a:cubicBezTo>
                  <a:pt x="7954" y="20885"/>
                  <a:pt x="9119" y="21034"/>
                  <a:pt x="10291" y="21026"/>
                </a:cubicBezTo>
                <a:cubicBezTo>
                  <a:pt x="11321" y="21017"/>
                  <a:pt x="12330" y="20814"/>
                  <a:pt x="13317" y="20462"/>
                </a:cubicBezTo>
                <a:cubicBezTo>
                  <a:pt x="14553" y="20022"/>
                  <a:pt x="15696" y="19335"/>
                  <a:pt x="16762" y="18454"/>
                </a:cubicBezTo>
                <a:cubicBezTo>
                  <a:pt x="17806" y="17592"/>
                  <a:pt x="18729" y="16561"/>
                  <a:pt x="19418" y="15240"/>
                </a:cubicBezTo>
                <a:cubicBezTo>
                  <a:pt x="19859" y="14386"/>
                  <a:pt x="20192" y="13462"/>
                  <a:pt x="20455" y="12502"/>
                </a:cubicBezTo>
                <a:cubicBezTo>
                  <a:pt x="20739" y="11436"/>
                  <a:pt x="20924" y="10345"/>
                  <a:pt x="20874" y="9217"/>
                </a:cubicBezTo>
                <a:cubicBezTo>
                  <a:pt x="20818" y="7976"/>
                  <a:pt x="20533" y="6831"/>
                  <a:pt x="19958" y="5801"/>
                </a:cubicBezTo>
                <a:cubicBezTo>
                  <a:pt x="19603" y="5167"/>
                  <a:pt x="19205" y="4595"/>
                  <a:pt x="18722" y="4110"/>
                </a:cubicBezTo>
                <a:cubicBezTo>
                  <a:pt x="18381" y="3767"/>
                  <a:pt x="18019" y="3450"/>
                  <a:pt x="17621" y="3203"/>
                </a:cubicBezTo>
                <a:cubicBezTo>
                  <a:pt x="17401" y="3071"/>
                  <a:pt x="17188" y="2930"/>
                  <a:pt x="16968" y="2789"/>
                </a:cubicBezTo>
                <a:cubicBezTo>
                  <a:pt x="16868" y="2728"/>
                  <a:pt x="16833" y="2622"/>
                  <a:pt x="16868" y="2516"/>
                </a:cubicBezTo>
                <a:cubicBezTo>
                  <a:pt x="16904" y="2411"/>
                  <a:pt x="16989" y="2367"/>
                  <a:pt x="17088" y="2411"/>
                </a:cubicBezTo>
                <a:cubicBezTo>
                  <a:pt x="17380" y="2552"/>
                  <a:pt x="17671" y="2675"/>
                  <a:pt x="17955" y="2851"/>
                </a:cubicBezTo>
                <a:cubicBezTo>
                  <a:pt x="18516" y="3194"/>
                  <a:pt x="19035" y="3626"/>
                  <a:pt x="19518" y="4137"/>
                </a:cubicBezTo>
                <a:cubicBezTo>
                  <a:pt x="20491" y="5176"/>
                  <a:pt x="21109" y="6479"/>
                  <a:pt x="21386" y="8020"/>
                </a:cubicBezTo>
                <a:cubicBezTo>
                  <a:pt x="21542" y="8874"/>
                  <a:pt x="21521" y="9737"/>
                  <a:pt x="21421" y="10609"/>
                </a:cubicBezTo>
                <a:cubicBezTo>
                  <a:pt x="21258" y="11965"/>
                  <a:pt x="20896" y="13242"/>
                  <a:pt x="20406" y="14474"/>
                </a:cubicBezTo>
                <a:cubicBezTo>
                  <a:pt x="19979" y="15540"/>
                  <a:pt x="19418" y="16500"/>
                  <a:pt x="18722" y="17327"/>
                </a:cubicBezTo>
                <a:cubicBezTo>
                  <a:pt x="17607" y="18657"/>
                  <a:pt x="16314" y="19643"/>
                  <a:pt x="14894" y="20392"/>
                </a:cubicBezTo>
                <a:cubicBezTo>
                  <a:pt x="14006" y="20858"/>
                  <a:pt x="13090" y="21167"/>
                  <a:pt x="12138" y="21360"/>
                </a:cubicBezTo>
                <a:cubicBezTo>
                  <a:pt x="11463" y="21475"/>
                  <a:pt x="10767" y="21554"/>
                  <a:pt x="9993" y="215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27EA1B4-3207-98E3-75A0-09E5DF190003}"/>
              </a:ext>
            </a:extLst>
          </p:cNvPr>
          <p:cNvSpPr txBox="1"/>
          <p:nvPr/>
        </p:nvSpPr>
        <p:spPr>
          <a:xfrm>
            <a:off x="6427102" y="2552944"/>
            <a:ext cx="49266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Работа с документами (наличие, соответствие установленным требованиям, согласованность)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Обучение педагогов (внутреннее)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u="sng" dirty="0"/>
              <a:t>Система</a:t>
            </a:r>
            <a:r>
              <a:rPr lang="ru-RU" sz="2400" dirty="0"/>
              <a:t> оценки достижения планируемых результатов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Достоверность данных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Формирование ФГ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7CAB66B-F45E-4A3F-A8C3-E21D7A31EDE5}"/>
              </a:ext>
            </a:extLst>
          </p:cNvPr>
          <p:cNvSpPr txBox="1"/>
          <p:nvPr/>
        </p:nvSpPr>
        <p:spPr>
          <a:xfrm>
            <a:off x="838200" y="3018709"/>
            <a:ext cx="47187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Работа с обучающимися (ГИА, </a:t>
            </a:r>
            <a:r>
              <a:rPr lang="ru-RU" sz="2400" dirty="0" err="1"/>
              <a:t>ВсОШ</a:t>
            </a:r>
            <a:r>
              <a:rPr lang="ru-RU" sz="24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Обучение педагогов (внешнее)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Активность на платформе РЭШ</a:t>
            </a:r>
          </a:p>
          <a:p>
            <a:endParaRPr lang="ru-RU" sz="2400" dirty="0"/>
          </a:p>
          <a:p>
            <a:endParaRPr lang="ru-RU" sz="2400" dirty="0"/>
          </a:p>
        </p:txBody>
      </p:sp>
      <p:sp>
        <p:nvSpPr>
          <p:cNvPr id="17" name="Выноска: изогнутая линия 16">
            <a:extLst>
              <a:ext uri="{FF2B5EF4-FFF2-40B4-BE49-F238E27FC236}">
                <a16:creationId xmlns="" xmlns:a16="http://schemas.microsoft.com/office/drawing/2014/main" id="{C85A78FD-BBCB-42E9-BB45-9DB0D519AD1F}"/>
              </a:ext>
            </a:extLst>
          </p:cNvPr>
          <p:cNvSpPr/>
          <p:nvPr/>
        </p:nvSpPr>
        <p:spPr>
          <a:xfrm>
            <a:off x="9590689" y="660793"/>
            <a:ext cx="2087879" cy="6107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7263"/>
              <a:gd name="adj6" fmla="val -3133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Надо поработать</a:t>
            </a:r>
          </a:p>
        </p:txBody>
      </p:sp>
      <p:sp>
        <p:nvSpPr>
          <p:cNvPr id="18" name="Выноска: изогнутая линия 17">
            <a:extLst>
              <a:ext uri="{FF2B5EF4-FFF2-40B4-BE49-F238E27FC236}">
                <a16:creationId xmlns="" xmlns:a16="http://schemas.microsoft.com/office/drawing/2014/main" id="{0BD5E61E-8E6E-6DFE-E24E-C9F7AE0540C5}"/>
              </a:ext>
            </a:extLst>
          </p:cNvPr>
          <p:cNvSpPr/>
          <p:nvPr/>
        </p:nvSpPr>
        <p:spPr>
          <a:xfrm flipH="1">
            <a:off x="381000" y="840559"/>
            <a:ext cx="2225942" cy="6107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7263"/>
              <a:gd name="adj6" fmla="val -31339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Хорошо</a:t>
            </a:r>
          </a:p>
        </p:txBody>
      </p:sp>
    </p:spTree>
    <p:extLst>
      <p:ext uri="{BB962C8B-B14F-4D97-AF65-F5344CB8AC3E}">
        <p14:creationId xmlns:p14="http://schemas.microsoft.com/office/powerpoint/2010/main" val="21310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346"/>
            <a:ext cx="10515600" cy="829524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Планы 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537E5711-28EE-0EC7-2DEF-9077096EB0E9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800E8D4-8B5E-2227-25BE-2D0255D3C26C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="" xmlns:a16="http://schemas.microsoft.com/office/drawing/2014/main" id="{99447DEF-A7BA-6ECC-D019-450D2647FC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9D1154A-8EC2-29C1-E2D8-1E8FC73A61C3}"/>
              </a:ext>
            </a:extLst>
          </p:cNvPr>
          <p:cNvSpPr/>
          <p:nvPr/>
        </p:nvSpPr>
        <p:spPr>
          <a:xfrm>
            <a:off x="716280" y="1051560"/>
            <a:ext cx="10927080" cy="829524"/>
          </a:xfrm>
          <a:prstGeom prst="roundRect">
            <a:avLst/>
          </a:prstGeom>
          <a:solidFill>
            <a:srgbClr val="1D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2B4FB68-3B84-7E77-41BE-85B4AE9C599E}"/>
              </a:ext>
            </a:extLst>
          </p:cNvPr>
          <p:cNvSpPr txBox="1"/>
          <p:nvPr/>
        </p:nvSpPr>
        <p:spPr>
          <a:xfrm>
            <a:off x="1926222" y="1238271"/>
            <a:ext cx="9389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dirty="0"/>
              <a:t>Мы вышлем на почту таблицу с критериями по каждому мониторингу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1DA0E07B-0057-FDCB-6BBA-B047ACACF7DF}"/>
              </a:ext>
            </a:extLst>
          </p:cNvPr>
          <p:cNvSpPr/>
          <p:nvPr/>
        </p:nvSpPr>
        <p:spPr>
          <a:xfrm>
            <a:off x="701040" y="2040188"/>
            <a:ext cx="10927080" cy="1297371"/>
          </a:xfrm>
          <a:prstGeom prst="roundRect">
            <a:avLst/>
          </a:prstGeom>
          <a:solidFill>
            <a:srgbClr val="1D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25327B5-3C4A-5979-F4D4-D75A9B02BC59}"/>
              </a:ext>
            </a:extLst>
          </p:cNvPr>
          <p:cNvSpPr txBox="1"/>
          <p:nvPr/>
        </p:nvSpPr>
        <p:spPr>
          <a:xfrm>
            <a:off x="1926223" y="2226900"/>
            <a:ext cx="9427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Мы </a:t>
            </a:r>
            <a:r>
              <a:rPr lang="ru-RU" sz="2400" dirty="0" smtClean="0"/>
              <a:t>продолжим </a:t>
            </a:r>
            <a:r>
              <a:rPr lang="ru-RU" sz="2400" dirty="0"/>
              <a:t>работу по обучению управленческих команд технологии проведения мониторингов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A4053D2C-942C-EF84-19F0-B56F1C0AEC7F}"/>
              </a:ext>
            </a:extLst>
          </p:cNvPr>
          <p:cNvSpPr/>
          <p:nvPr/>
        </p:nvSpPr>
        <p:spPr>
          <a:xfrm>
            <a:off x="701040" y="3518362"/>
            <a:ext cx="10927080" cy="1297371"/>
          </a:xfrm>
          <a:prstGeom prst="roundRect">
            <a:avLst/>
          </a:prstGeom>
          <a:solidFill>
            <a:srgbClr val="1D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52AFE03-207A-070B-E660-C6436E7234E6}"/>
              </a:ext>
            </a:extLst>
          </p:cNvPr>
          <p:cNvSpPr txBox="1"/>
          <p:nvPr/>
        </p:nvSpPr>
        <p:spPr>
          <a:xfrm>
            <a:off x="1926223" y="3751548"/>
            <a:ext cx="9427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Мы </a:t>
            </a:r>
            <a:r>
              <a:rPr lang="ru-RU" sz="2400" dirty="0" smtClean="0"/>
              <a:t>продолжим </a:t>
            </a:r>
            <a:r>
              <a:rPr lang="ru-RU" sz="2400" dirty="0"/>
              <a:t>работу по обучению педагогов методам формирования  функциональной грамотности у обучающихся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5AD1C223-E3A8-814F-CB86-B676204E1DE2}"/>
              </a:ext>
            </a:extLst>
          </p:cNvPr>
          <p:cNvSpPr/>
          <p:nvPr/>
        </p:nvSpPr>
        <p:spPr>
          <a:xfrm>
            <a:off x="701040" y="5005354"/>
            <a:ext cx="10927080" cy="1297371"/>
          </a:xfrm>
          <a:prstGeom prst="roundRect">
            <a:avLst/>
          </a:prstGeom>
          <a:solidFill>
            <a:srgbClr val="1DBDB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05DE50B-4EB4-7EDE-F056-1D26B422B70E}"/>
              </a:ext>
            </a:extLst>
          </p:cNvPr>
          <p:cNvSpPr txBox="1"/>
          <p:nvPr/>
        </p:nvSpPr>
        <p:spPr>
          <a:xfrm>
            <a:off x="1926223" y="5070900"/>
            <a:ext cx="9427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По результатам мониторингов мы </a:t>
            </a:r>
            <a:r>
              <a:rPr lang="ru-RU" sz="2400" dirty="0"/>
              <a:t>спланируем работу по оказанию организационно-технологической и информационно-методической помощи ОО при построении объективной ВСОКО</a:t>
            </a:r>
          </a:p>
        </p:txBody>
      </p: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656054E8-B662-B682-CCA0-19663410794A}"/>
              </a:ext>
            </a:extLst>
          </p:cNvPr>
          <p:cNvGrpSpPr/>
          <p:nvPr/>
        </p:nvGrpSpPr>
        <p:grpSpPr>
          <a:xfrm>
            <a:off x="833417" y="5257581"/>
            <a:ext cx="975361" cy="619855"/>
            <a:chOff x="415854" y="3842863"/>
            <a:chExt cx="4128437" cy="3015137"/>
          </a:xfrm>
        </p:grpSpPr>
        <p:grpSp>
          <p:nvGrpSpPr>
            <p:cNvPr id="24" name="2">
              <a:extLst>
                <a:ext uri="{FF2B5EF4-FFF2-40B4-BE49-F238E27FC236}">
                  <a16:creationId xmlns="" xmlns:a16="http://schemas.microsoft.com/office/drawing/2014/main" id="{8F56F218-40B0-0F2C-0102-FE6B9A6E6E0B}"/>
                </a:ext>
              </a:extLst>
            </p:cNvPr>
            <p:cNvGrpSpPr/>
            <p:nvPr/>
          </p:nvGrpSpPr>
          <p:grpSpPr>
            <a:xfrm flipH="1">
              <a:off x="415854" y="3842863"/>
              <a:ext cx="4128437" cy="3015137"/>
              <a:chOff x="7134226" y="4107652"/>
              <a:chExt cx="2859461" cy="2088361"/>
            </a:xfrm>
            <a:solidFill>
              <a:schemeClr val="tx1"/>
            </a:solidFill>
          </p:grpSpPr>
          <p:sp>
            <p:nvSpPr>
              <p:cNvPr id="26" name="3">
                <a:extLst>
                  <a:ext uri="{FF2B5EF4-FFF2-40B4-BE49-F238E27FC236}">
                    <a16:creationId xmlns="" xmlns:a16="http://schemas.microsoft.com/office/drawing/2014/main" id="{4C1AE3AB-7950-7B63-122B-FFBA087FFEA9}"/>
                  </a:ext>
                </a:extLst>
              </p:cNvPr>
              <p:cNvSpPr/>
              <p:nvPr/>
            </p:nvSpPr>
            <p:spPr>
              <a:xfrm>
                <a:off x="7979598" y="4107652"/>
                <a:ext cx="2014089" cy="1103063"/>
              </a:xfrm>
              <a:prstGeom prst="frame">
                <a:avLst>
                  <a:gd name="adj1" fmla="val 267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" name="Group 96">
                <a:extLst>
                  <a:ext uri="{FF2B5EF4-FFF2-40B4-BE49-F238E27FC236}">
                    <a16:creationId xmlns="" xmlns:a16="http://schemas.microsoft.com/office/drawing/2014/main" id="{E0B7F3B2-4E3B-0A78-D852-18770F9D2DB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34226" y="4799013"/>
                <a:ext cx="2809876" cy="1397000"/>
                <a:chOff x="4494" y="3023"/>
                <a:chExt cx="1770" cy="880"/>
              </a:xfrm>
              <a:grpFill/>
            </p:grpSpPr>
            <p:sp>
              <p:nvSpPr>
                <p:cNvPr id="28" name="Freeform 98">
                  <a:extLst>
                    <a:ext uri="{FF2B5EF4-FFF2-40B4-BE49-F238E27FC236}">
                      <a16:creationId xmlns="" xmlns:a16="http://schemas.microsoft.com/office/drawing/2014/main" id="{630A9F9C-3758-2DD6-E06E-20C28CABE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494" y="3023"/>
                  <a:ext cx="650" cy="874"/>
                </a:xfrm>
                <a:custGeom>
                  <a:avLst/>
                  <a:gdLst>
                    <a:gd name="T0" fmla="*/ 2213 w 2911"/>
                    <a:gd name="T1" fmla="*/ 3569 h 3838"/>
                    <a:gd name="T2" fmla="*/ 2792 w 2911"/>
                    <a:gd name="T3" fmla="*/ 3838 h 3838"/>
                    <a:gd name="T4" fmla="*/ 2869 w 2911"/>
                    <a:gd name="T5" fmla="*/ 3773 h 3838"/>
                    <a:gd name="T6" fmla="*/ 2584 w 2911"/>
                    <a:gd name="T7" fmla="*/ 3406 h 3838"/>
                    <a:gd name="T8" fmla="*/ 1860 w 2911"/>
                    <a:gd name="T9" fmla="*/ 3098 h 3838"/>
                    <a:gd name="T10" fmla="*/ 1450 w 2911"/>
                    <a:gd name="T11" fmla="*/ 3026 h 3838"/>
                    <a:gd name="T12" fmla="*/ 1562 w 2911"/>
                    <a:gd name="T13" fmla="*/ 96 h 3838"/>
                    <a:gd name="T14" fmla="*/ 1321 w 2911"/>
                    <a:gd name="T15" fmla="*/ 18 h 3838"/>
                    <a:gd name="T16" fmla="*/ 1218 w 2911"/>
                    <a:gd name="T17" fmla="*/ 602 h 3838"/>
                    <a:gd name="T18" fmla="*/ 1093 w 2911"/>
                    <a:gd name="T19" fmla="*/ 1787 h 3838"/>
                    <a:gd name="T20" fmla="*/ 1043 w 2911"/>
                    <a:gd name="T21" fmla="*/ 1840 h 3838"/>
                    <a:gd name="T22" fmla="*/ 866 w 2911"/>
                    <a:gd name="T23" fmla="*/ 116 h 3838"/>
                    <a:gd name="T24" fmla="*/ 611 w 2911"/>
                    <a:gd name="T25" fmla="*/ 17 h 3838"/>
                    <a:gd name="T26" fmla="*/ 635 w 2911"/>
                    <a:gd name="T27" fmla="*/ 1307 h 3838"/>
                    <a:gd name="T28" fmla="*/ 623 w 2911"/>
                    <a:gd name="T29" fmla="*/ 2921 h 3838"/>
                    <a:gd name="T30" fmla="*/ 558 w 2911"/>
                    <a:gd name="T31" fmla="*/ 2575 h 3838"/>
                    <a:gd name="T32" fmla="*/ 255 w 2911"/>
                    <a:gd name="T33" fmla="*/ 1957 h 3838"/>
                    <a:gd name="T34" fmla="*/ 34 w 2911"/>
                    <a:gd name="T35" fmla="*/ 2013 h 3838"/>
                    <a:gd name="T36" fmla="*/ 360 w 2911"/>
                    <a:gd name="T37" fmla="*/ 2785 h 3838"/>
                    <a:gd name="T38" fmla="*/ 654 w 2911"/>
                    <a:gd name="T39" fmla="*/ 3395 h 3838"/>
                    <a:gd name="T40" fmla="*/ 1506 w 2911"/>
                    <a:gd name="T41" fmla="*/ 3369 h 3838"/>
                    <a:gd name="T42" fmla="*/ 2213 w 2911"/>
                    <a:gd name="T43" fmla="*/ 3569 h 3838"/>
                    <a:gd name="connsiteX0" fmla="*/ 7498 w 9765"/>
                    <a:gd name="connsiteY0" fmla="*/ 9260 h 9961"/>
                    <a:gd name="connsiteX1" fmla="*/ 9487 w 9765"/>
                    <a:gd name="connsiteY1" fmla="*/ 9961 h 9961"/>
                    <a:gd name="connsiteX2" fmla="*/ 9752 w 9765"/>
                    <a:gd name="connsiteY2" fmla="*/ 9792 h 9961"/>
                    <a:gd name="connsiteX3" fmla="*/ 8773 w 9765"/>
                    <a:gd name="connsiteY3" fmla="*/ 8835 h 9961"/>
                    <a:gd name="connsiteX4" fmla="*/ 6286 w 9765"/>
                    <a:gd name="connsiteY4" fmla="*/ 8033 h 9961"/>
                    <a:gd name="connsiteX5" fmla="*/ 4877 w 9765"/>
                    <a:gd name="connsiteY5" fmla="*/ 7845 h 9961"/>
                    <a:gd name="connsiteX6" fmla="*/ 5262 w 9765"/>
                    <a:gd name="connsiteY6" fmla="*/ 211 h 9961"/>
                    <a:gd name="connsiteX7" fmla="*/ 4434 w 9765"/>
                    <a:gd name="connsiteY7" fmla="*/ 8 h 9961"/>
                    <a:gd name="connsiteX8" fmla="*/ 4080 w 9765"/>
                    <a:gd name="connsiteY8" fmla="*/ 1530 h 9961"/>
                    <a:gd name="connsiteX9" fmla="*/ 3651 w 9765"/>
                    <a:gd name="connsiteY9" fmla="*/ 4617 h 9961"/>
                    <a:gd name="connsiteX10" fmla="*/ 3479 w 9765"/>
                    <a:gd name="connsiteY10" fmla="*/ 4755 h 9961"/>
                    <a:gd name="connsiteX11" fmla="*/ 2871 w 9765"/>
                    <a:gd name="connsiteY11" fmla="*/ 263 h 9961"/>
                    <a:gd name="connsiteX12" fmla="*/ 1995 w 9765"/>
                    <a:gd name="connsiteY12" fmla="*/ 5 h 9961"/>
                    <a:gd name="connsiteX13" fmla="*/ 2077 w 9765"/>
                    <a:gd name="connsiteY13" fmla="*/ 3366 h 9961"/>
                    <a:gd name="connsiteX14" fmla="*/ 2036 w 9765"/>
                    <a:gd name="connsiteY14" fmla="*/ 7572 h 9961"/>
                    <a:gd name="connsiteX15" fmla="*/ 1813 w 9765"/>
                    <a:gd name="connsiteY15" fmla="*/ 6670 h 9961"/>
                    <a:gd name="connsiteX16" fmla="*/ 772 w 9765"/>
                    <a:gd name="connsiteY16" fmla="*/ 5060 h 9961"/>
                    <a:gd name="connsiteX17" fmla="*/ 13 w 9765"/>
                    <a:gd name="connsiteY17" fmla="*/ 5206 h 9961"/>
                    <a:gd name="connsiteX18" fmla="*/ 1133 w 9765"/>
                    <a:gd name="connsiteY18" fmla="*/ 7217 h 9961"/>
                    <a:gd name="connsiteX19" fmla="*/ 2143 w 9765"/>
                    <a:gd name="connsiteY19" fmla="*/ 8807 h 9961"/>
                    <a:gd name="connsiteX20" fmla="*/ 5069 w 9765"/>
                    <a:gd name="connsiteY20" fmla="*/ 8739 h 9961"/>
                    <a:gd name="connsiteX21" fmla="*/ 7498 w 9765"/>
                    <a:gd name="connsiteY21" fmla="*/ 9260 h 9961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47 w 10010"/>
                    <a:gd name="connsiteY21" fmla="*/ 9182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010" h="10000">
                      <a:moveTo>
                        <a:pt x="7678" y="9113"/>
                      </a:moveTo>
                      <a:cubicBezTo>
                        <a:pt x="8661" y="9363"/>
                        <a:pt x="8924" y="9987"/>
                        <a:pt x="9715" y="10000"/>
                      </a:cubicBezTo>
                      <a:cubicBezTo>
                        <a:pt x="9786" y="9958"/>
                        <a:pt x="9919" y="9871"/>
                        <a:pt x="9987" y="9830"/>
                      </a:cubicBezTo>
                      <a:cubicBezTo>
                        <a:pt x="10134" y="9257"/>
                        <a:pt x="9575" y="9172"/>
                        <a:pt x="8984" y="8870"/>
                      </a:cubicBezTo>
                      <a:cubicBezTo>
                        <a:pt x="8393" y="8568"/>
                        <a:pt x="7746" y="8161"/>
                        <a:pt x="6437" y="8064"/>
                      </a:cubicBezTo>
                      <a:cubicBezTo>
                        <a:pt x="5129" y="7968"/>
                        <a:pt x="5470" y="7957"/>
                        <a:pt x="4994" y="7876"/>
                      </a:cubicBezTo>
                      <a:cubicBezTo>
                        <a:pt x="4938" y="5318"/>
                        <a:pt x="5110" y="2763"/>
                        <a:pt x="5389" y="212"/>
                      </a:cubicBezTo>
                      <a:cubicBezTo>
                        <a:pt x="5191" y="-8"/>
                        <a:pt x="4861" y="-8"/>
                        <a:pt x="4541" y="8"/>
                      </a:cubicBezTo>
                      <a:cubicBezTo>
                        <a:pt x="4182" y="476"/>
                        <a:pt x="4305" y="1028"/>
                        <a:pt x="4178" y="1536"/>
                      </a:cubicBezTo>
                      <a:cubicBezTo>
                        <a:pt x="4115" y="2574"/>
                        <a:pt x="3889" y="3602"/>
                        <a:pt x="3739" y="4635"/>
                      </a:cubicBezTo>
                      <a:cubicBezTo>
                        <a:pt x="3693" y="4669"/>
                        <a:pt x="3605" y="4739"/>
                        <a:pt x="3563" y="4774"/>
                      </a:cubicBezTo>
                      <a:cubicBezTo>
                        <a:pt x="3197" y="3288"/>
                        <a:pt x="3186" y="1758"/>
                        <a:pt x="2940" y="264"/>
                      </a:cubicBezTo>
                      <a:cubicBezTo>
                        <a:pt x="2835" y="-39"/>
                        <a:pt x="2370" y="0"/>
                        <a:pt x="2043" y="5"/>
                      </a:cubicBezTo>
                      <a:cubicBezTo>
                        <a:pt x="1888" y="1127"/>
                        <a:pt x="2170" y="2255"/>
                        <a:pt x="2127" y="3379"/>
                      </a:cubicBezTo>
                      <a:cubicBezTo>
                        <a:pt x="2095" y="4787"/>
                        <a:pt x="2170" y="6197"/>
                        <a:pt x="2085" y="7602"/>
                      </a:cubicBezTo>
                      <a:cubicBezTo>
                        <a:pt x="1980" y="7303"/>
                        <a:pt x="1941" y="6997"/>
                        <a:pt x="1857" y="6696"/>
                      </a:cubicBezTo>
                      <a:cubicBezTo>
                        <a:pt x="1561" y="6137"/>
                        <a:pt x="1012" y="5663"/>
                        <a:pt x="791" y="5080"/>
                      </a:cubicBezTo>
                      <a:cubicBezTo>
                        <a:pt x="664" y="4761"/>
                        <a:pt x="-107" y="4871"/>
                        <a:pt x="13" y="5226"/>
                      </a:cubicBezTo>
                      <a:cubicBezTo>
                        <a:pt x="182" y="5953"/>
                        <a:pt x="1002" y="6566"/>
                        <a:pt x="1160" y="7245"/>
                      </a:cubicBezTo>
                      <a:cubicBezTo>
                        <a:pt x="1259" y="7829"/>
                        <a:pt x="1259" y="8648"/>
                        <a:pt x="2195" y="8841"/>
                      </a:cubicBezTo>
                      <a:cubicBezTo>
                        <a:pt x="3193" y="8889"/>
                        <a:pt x="4203" y="8904"/>
                        <a:pt x="5191" y="8773"/>
                      </a:cubicBezTo>
                      <a:cubicBezTo>
                        <a:pt x="6020" y="8886"/>
                        <a:pt x="6695" y="8863"/>
                        <a:pt x="7678" y="91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Freeform 99">
                  <a:extLst>
                    <a:ext uri="{FF2B5EF4-FFF2-40B4-BE49-F238E27FC236}">
                      <a16:creationId xmlns="" xmlns:a16="http://schemas.microsoft.com/office/drawing/2014/main" id="{ADF50D3C-F08B-72D7-4CD2-C5D88A4806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136" y="3421"/>
                  <a:ext cx="225" cy="218"/>
                </a:xfrm>
                <a:custGeom>
                  <a:avLst/>
                  <a:gdLst>
                    <a:gd name="T0" fmla="*/ 346 w 981"/>
                    <a:gd name="T1" fmla="*/ 894 h 954"/>
                    <a:gd name="T2" fmla="*/ 886 w 981"/>
                    <a:gd name="T3" fmla="*/ 598 h 954"/>
                    <a:gd name="T4" fmla="*/ 473 w 981"/>
                    <a:gd name="T5" fmla="*/ 20 h 954"/>
                    <a:gd name="T6" fmla="*/ 25 w 981"/>
                    <a:gd name="T7" fmla="*/ 461 h 954"/>
                    <a:gd name="T8" fmla="*/ 346 w 981"/>
                    <a:gd name="T9" fmla="*/ 894 h 9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1" h="954">
                      <a:moveTo>
                        <a:pt x="346" y="894"/>
                      </a:moveTo>
                      <a:cubicBezTo>
                        <a:pt x="570" y="954"/>
                        <a:pt x="822" y="822"/>
                        <a:pt x="886" y="598"/>
                      </a:cubicBezTo>
                      <a:cubicBezTo>
                        <a:pt x="981" y="332"/>
                        <a:pt x="759" y="10"/>
                        <a:pt x="473" y="20"/>
                      </a:cubicBezTo>
                      <a:cubicBezTo>
                        <a:pt x="236" y="0"/>
                        <a:pt x="0" y="220"/>
                        <a:pt x="25" y="461"/>
                      </a:cubicBezTo>
                      <a:cubicBezTo>
                        <a:pt x="2" y="660"/>
                        <a:pt x="162" y="842"/>
                        <a:pt x="346" y="89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Freeform 100">
                  <a:extLst>
                    <a:ext uri="{FF2B5EF4-FFF2-40B4-BE49-F238E27FC236}">
                      <a16:creationId xmlns="" xmlns:a16="http://schemas.microsoft.com/office/drawing/2014/main" id="{4F57E5B3-24F5-60B8-0595-FF0EFA333E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527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Freeform 101">
                  <a:extLst>
                    <a:ext uri="{FF2B5EF4-FFF2-40B4-BE49-F238E27FC236}">
                      <a16:creationId xmlns="" xmlns:a16="http://schemas.microsoft.com/office/drawing/2014/main" id="{1B8CA6BF-242D-78EE-77D6-F2AA2704FB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063" y="3639"/>
                  <a:ext cx="364" cy="264"/>
                </a:xfrm>
                <a:custGeom>
                  <a:avLst/>
                  <a:gdLst>
                    <a:gd name="T0" fmla="*/ 152 w 1591"/>
                    <a:gd name="T1" fmla="*/ 924 h 1158"/>
                    <a:gd name="T2" fmla="*/ 758 w 1591"/>
                    <a:gd name="T3" fmla="*/ 1140 h 1158"/>
                    <a:gd name="T4" fmla="*/ 1457 w 1591"/>
                    <a:gd name="T5" fmla="*/ 901 h 1158"/>
                    <a:gd name="T6" fmla="*/ 1591 w 1591"/>
                    <a:gd name="T7" fmla="*/ 18 h 1158"/>
                    <a:gd name="T8" fmla="*/ 1335 w 1591"/>
                    <a:gd name="T9" fmla="*/ 7 h 1158"/>
                    <a:gd name="T10" fmla="*/ 1251 w 1591"/>
                    <a:gd name="T11" fmla="*/ 506 h 1158"/>
                    <a:gd name="T12" fmla="*/ 1227 w 1591"/>
                    <a:gd name="T13" fmla="*/ 10 h 1158"/>
                    <a:gd name="T14" fmla="*/ 391 w 1591"/>
                    <a:gd name="T15" fmla="*/ 8 h 1158"/>
                    <a:gd name="T16" fmla="*/ 373 w 1591"/>
                    <a:gd name="T17" fmla="*/ 496 h 1158"/>
                    <a:gd name="T18" fmla="*/ 283 w 1591"/>
                    <a:gd name="T19" fmla="*/ 5 h 1158"/>
                    <a:gd name="T20" fmla="*/ 0 w 1591"/>
                    <a:gd name="T21" fmla="*/ 42 h 1158"/>
                    <a:gd name="T22" fmla="*/ 152 w 1591"/>
                    <a:gd name="T23" fmla="*/ 924 h 1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1" h="1158">
                      <a:moveTo>
                        <a:pt x="152" y="924"/>
                      </a:moveTo>
                      <a:cubicBezTo>
                        <a:pt x="305" y="1093"/>
                        <a:pt x="537" y="1154"/>
                        <a:pt x="758" y="1140"/>
                      </a:cubicBezTo>
                      <a:cubicBezTo>
                        <a:pt x="1009" y="1158"/>
                        <a:pt x="1282" y="1088"/>
                        <a:pt x="1457" y="901"/>
                      </a:cubicBezTo>
                      <a:cubicBezTo>
                        <a:pt x="1573" y="624"/>
                        <a:pt x="1588" y="315"/>
                        <a:pt x="1591" y="18"/>
                      </a:cubicBezTo>
                      <a:cubicBezTo>
                        <a:pt x="1505" y="17"/>
                        <a:pt x="1420" y="13"/>
                        <a:pt x="1335" y="7"/>
                      </a:cubicBezTo>
                      <a:cubicBezTo>
                        <a:pt x="1305" y="173"/>
                        <a:pt x="1286" y="341"/>
                        <a:pt x="1251" y="506"/>
                      </a:cubicBezTo>
                      <a:cubicBezTo>
                        <a:pt x="1236" y="341"/>
                        <a:pt x="1232" y="175"/>
                        <a:pt x="1227" y="10"/>
                      </a:cubicBezTo>
                      <a:cubicBezTo>
                        <a:pt x="949" y="5"/>
                        <a:pt x="670" y="11"/>
                        <a:pt x="391" y="8"/>
                      </a:cubicBezTo>
                      <a:cubicBezTo>
                        <a:pt x="390" y="171"/>
                        <a:pt x="398" y="335"/>
                        <a:pt x="373" y="496"/>
                      </a:cubicBezTo>
                      <a:cubicBezTo>
                        <a:pt x="334" y="334"/>
                        <a:pt x="316" y="168"/>
                        <a:pt x="283" y="5"/>
                      </a:cubicBezTo>
                      <a:cubicBezTo>
                        <a:pt x="187" y="10"/>
                        <a:pt x="88" y="0"/>
                        <a:pt x="0" y="42"/>
                      </a:cubicBezTo>
                      <a:cubicBezTo>
                        <a:pt x="53" y="335"/>
                        <a:pt x="17" y="650"/>
                        <a:pt x="152" y="9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102">
                  <a:extLst>
                    <a:ext uri="{FF2B5EF4-FFF2-40B4-BE49-F238E27FC236}">
                      <a16:creationId xmlns="" xmlns:a16="http://schemas.microsoft.com/office/drawing/2014/main" id="{1E6330DB-C501-F8A6-B1AD-29D1C4B5DD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458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Freeform 100">
                  <a:extLst>
                    <a:ext uri="{FF2B5EF4-FFF2-40B4-BE49-F238E27FC236}">
                      <a16:creationId xmlns="" xmlns:a16="http://schemas.microsoft.com/office/drawing/2014/main" id="{1A878E70-6B82-655E-A0E6-4B1B75FD7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69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102">
                  <a:extLst>
                    <a:ext uri="{FF2B5EF4-FFF2-40B4-BE49-F238E27FC236}">
                      <a16:creationId xmlns="" xmlns:a16="http://schemas.microsoft.com/office/drawing/2014/main" id="{62EF1076-5A56-8624-FDF2-B1199B7FD7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00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25" name="Freeform 99">
              <a:extLst>
                <a:ext uri="{FF2B5EF4-FFF2-40B4-BE49-F238E27FC236}">
                  <a16:creationId xmlns="" xmlns:a16="http://schemas.microsoft.com/office/drawing/2014/main" id="{6CDD209A-3A5B-53EF-FC37-FE365F8B7B8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759118" y="4530231"/>
              <a:ext cx="515701" cy="499657"/>
            </a:xfrm>
            <a:custGeom>
              <a:avLst/>
              <a:gdLst>
                <a:gd name="T0" fmla="*/ 346 w 981"/>
                <a:gd name="T1" fmla="*/ 894 h 954"/>
                <a:gd name="T2" fmla="*/ 886 w 981"/>
                <a:gd name="T3" fmla="*/ 598 h 954"/>
                <a:gd name="T4" fmla="*/ 473 w 981"/>
                <a:gd name="T5" fmla="*/ 20 h 954"/>
                <a:gd name="T6" fmla="*/ 25 w 981"/>
                <a:gd name="T7" fmla="*/ 461 h 954"/>
                <a:gd name="T8" fmla="*/ 346 w 981"/>
                <a:gd name="T9" fmla="*/ 894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954">
                  <a:moveTo>
                    <a:pt x="346" y="894"/>
                  </a:moveTo>
                  <a:cubicBezTo>
                    <a:pt x="570" y="954"/>
                    <a:pt x="822" y="822"/>
                    <a:pt x="886" y="598"/>
                  </a:cubicBezTo>
                  <a:cubicBezTo>
                    <a:pt x="981" y="332"/>
                    <a:pt x="759" y="10"/>
                    <a:pt x="473" y="20"/>
                  </a:cubicBezTo>
                  <a:cubicBezTo>
                    <a:pt x="236" y="0"/>
                    <a:pt x="0" y="220"/>
                    <a:pt x="25" y="461"/>
                  </a:cubicBezTo>
                  <a:cubicBezTo>
                    <a:pt x="2" y="660"/>
                    <a:pt x="162" y="842"/>
                    <a:pt x="346" y="89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="" xmlns:a16="http://schemas.microsoft.com/office/drawing/2014/main" id="{567D17D9-4681-2E90-44A3-034E9250C67E}"/>
              </a:ext>
            </a:extLst>
          </p:cNvPr>
          <p:cNvGrpSpPr/>
          <p:nvPr/>
        </p:nvGrpSpPr>
        <p:grpSpPr>
          <a:xfrm>
            <a:off x="841120" y="3879199"/>
            <a:ext cx="975361" cy="602185"/>
            <a:chOff x="415854" y="3842863"/>
            <a:chExt cx="4128437" cy="3015137"/>
          </a:xfrm>
        </p:grpSpPr>
        <p:grpSp>
          <p:nvGrpSpPr>
            <p:cNvPr id="36" name="2">
              <a:extLst>
                <a:ext uri="{FF2B5EF4-FFF2-40B4-BE49-F238E27FC236}">
                  <a16:creationId xmlns="" xmlns:a16="http://schemas.microsoft.com/office/drawing/2014/main" id="{7F412266-D206-7611-7477-F4D2BF6F9B6E}"/>
                </a:ext>
              </a:extLst>
            </p:cNvPr>
            <p:cNvGrpSpPr/>
            <p:nvPr/>
          </p:nvGrpSpPr>
          <p:grpSpPr>
            <a:xfrm flipH="1">
              <a:off x="415854" y="3842863"/>
              <a:ext cx="4128437" cy="3015137"/>
              <a:chOff x="7134226" y="4107652"/>
              <a:chExt cx="2859461" cy="2088361"/>
            </a:xfrm>
            <a:solidFill>
              <a:schemeClr val="tx1"/>
            </a:solidFill>
          </p:grpSpPr>
          <p:sp>
            <p:nvSpPr>
              <p:cNvPr id="38" name="3">
                <a:extLst>
                  <a:ext uri="{FF2B5EF4-FFF2-40B4-BE49-F238E27FC236}">
                    <a16:creationId xmlns="" xmlns:a16="http://schemas.microsoft.com/office/drawing/2014/main" id="{485C8344-4FD2-C3BF-5EC8-4C4E5CCDF381}"/>
                  </a:ext>
                </a:extLst>
              </p:cNvPr>
              <p:cNvSpPr/>
              <p:nvPr/>
            </p:nvSpPr>
            <p:spPr>
              <a:xfrm>
                <a:off x="7979598" y="4107652"/>
                <a:ext cx="2014089" cy="1103063"/>
              </a:xfrm>
              <a:prstGeom prst="frame">
                <a:avLst>
                  <a:gd name="adj1" fmla="val 267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9" name="Group 96">
                <a:extLst>
                  <a:ext uri="{FF2B5EF4-FFF2-40B4-BE49-F238E27FC236}">
                    <a16:creationId xmlns="" xmlns:a16="http://schemas.microsoft.com/office/drawing/2014/main" id="{8FB91D51-A001-2344-D349-5F3D86052CA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34226" y="4799013"/>
                <a:ext cx="2809876" cy="1397000"/>
                <a:chOff x="4494" y="3023"/>
                <a:chExt cx="1770" cy="880"/>
              </a:xfrm>
              <a:grpFill/>
            </p:grpSpPr>
            <p:sp>
              <p:nvSpPr>
                <p:cNvPr id="40" name="Freeform 98">
                  <a:extLst>
                    <a:ext uri="{FF2B5EF4-FFF2-40B4-BE49-F238E27FC236}">
                      <a16:creationId xmlns="" xmlns:a16="http://schemas.microsoft.com/office/drawing/2014/main" id="{2F458414-ED50-CBA8-959D-2CD3F00056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494" y="3023"/>
                  <a:ext cx="650" cy="874"/>
                </a:xfrm>
                <a:custGeom>
                  <a:avLst/>
                  <a:gdLst>
                    <a:gd name="T0" fmla="*/ 2213 w 2911"/>
                    <a:gd name="T1" fmla="*/ 3569 h 3838"/>
                    <a:gd name="T2" fmla="*/ 2792 w 2911"/>
                    <a:gd name="T3" fmla="*/ 3838 h 3838"/>
                    <a:gd name="T4" fmla="*/ 2869 w 2911"/>
                    <a:gd name="T5" fmla="*/ 3773 h 3838"/>
                    <a:gd name="T6" fmla="*/ 2584 w 2911"/>
                    <a:gd name="T7" fmla="*/ 3406 h 3838"/>
                    <a:gd name="T8" fmla="*/ 1860 w 2911"/>
                    <a:gd name="T9" fmla="*/ 3098 h 3838"/>
                    <a:gd name="T10" fmla="*/ 1450 w 2911"/>
                    <a:gd name="T11" fmla="*/ 3026 h 3838"/>
                    <a:gd name="T12" fmla="*/ 1562 w 2911"/>
                    <a:gd name="T13" fmla="*/ 96 h 3838"/>
                    <a:gd name="T14" fmla="*/ 1321 w 2911"/>
                    <a:gd name="T15" fmla="*/ 18 h 3838"/>
                    <a:gd name="T16" fmla="*/ 1218 w 2911"/>
                    <a:gd name="T17" fmla="*/ 602 h 3838"/>
                    <a:gd name="T18" fmla="*/ 1093 w 2911"/>
                    <a:gd name="T19" fmla="*/ 1787 h 3838"/>
                    <a:gd name="T20" fmla="*/ 1043 w 2911"/>
                    <a:gd name="T21" fmla="*/ 1840 h 3838"/>
                    <a:gd name="T22" fmla="*/ 866 w 2911"/>
                    <a:gd name="T23" fmla="*/ 116 h 3838"/>
                    <a:gd name="T24" fmla="*/ 611 w 2911"/>
                    <a:gd name="T25" fmla="*/ 17 h 3838"/>
                    <a:gd name="T26" fmla="*/ 635 w 2911"/>
                    <a:gd name="T27" fmla="*/ 1307 h 3838"/>
                    <a:gd name="T28" fmla="*/ 623 w 2911"/>
                    <a:gd name="T29" fmla="*/ 2921 h 3838"/>
                    <a:gd name="T30" fmla="*/ 558 w 2911"/>
                    <a:gd name="T31" fmla="*/ 2575 h 3838"/>
                    <a:gd name="T32" fmla="*/ 255 w 2911"/>
                    <a:gd name="T33" fmla="*/ 1957 h 3838"/>
                    <a:gd name="T34" fmla="*/ 34 w 2911"/>
                    <a:gd name="T35" fmla="*/ 2013 h 3838"/>
                    <a:gd name="T36" fmla="*/ 360 w 2911"/>
                    <a:gd name="T37" fmla="*/ 2785 h 3838"/>
                    <a:gd name="T38" fmla="*/ 654 w 2911"/>
                    <a:gd name="T39" fmla="*/ 3395 h 3838"/>
                    <a:gd name="T40" fmla="*/ 1506 w 2911"/>
                    <a:gd name="T41" fmla="*/ 3369 h 3838"/>
                    <a:gd name="T42" fmla="*/ 2213 w 2911"/>
                    <a:gd name="T43" fmla="*/ 3569 h 3838"/>
                    <a:gd name="connsiteX0" fmla="*/ 7498 w 9765"/>
                    <a:gd name="connsiteY0" fmla="*/ 9260 h 9961"/>
                    <a:gd name="connsiteX1" fmla="*/ 9487 w 9765"/>
                    <a:gd name="connsiteY1" fmla="*/ 9961 h 9961"/>
                    <a:gd name="connsiteX2" fmla="*/ 9752 w 9765"/>
                    <a:gd name="connsiteY2" fmla="*/ 9792 h 9961"/>
                    <a:gd name="connsiteX3" fmla="*/ 8773 w 9765"/>
                    <a:gd name="connsiteY3" fmla="*/ 8835 h 9961"/>
                    <a:gd name="connsiteX4" fmla="*/ 6286 w 9765"/>
                    <a:gd name="connsiteY4" fmla="*/ 8033 h 9961"/>
                    <a:gd name="connsiteX5" fmla="*/ 4877 w 9765"/>
                    <a:gd name="connsiteY5" fmla="*/ 7845 h 9961"/>
                    <a:gd name="connsiteX6" fmla="*/ 5262 w 9765"/>
                    <a:gd name="connsiteY6" fmla="*/ 211 h 9961"/>
                    <a:gd name="connsiteX7" fmla="*/ 4434 w 9765"/>
                    <a:gd name="connsiteY7" fmla="*/ 8 h 9961"/>
                    <a:gd name="connsiteX8" fmla="*/ 4080 w 9765"/>
                    <a:gd name="connsiteY8" fmla="*/ 1530 h 9961"/>
                    <a:gd name="connsiteX9" fmla="*/ 3651 w 9765"/>
                    <a:gd name="connsiteY9" fmla="*/ 4617 h 9961"/>
                    <a:gd name="connsiteX10" fmla="*/ 3479 w 9765"/>
                    <a:gd name="connsiteY10" fmla="*/ 4755 h 9961"/>
                    <a:gd name="connsiteX11" fmla="*/ 2871 w 9765"/>
                    <a:gd name="connsiteY11" fmla="*/ 263 h 9961"/>
                    <a:gd name="connsiteX12" fmla="*/ 1995 w 9765"/>
                    <a:gd name="connsiteY12" fmla="*/ 5 h 9961"/>
                    <a:gd name="connsiteX13" fmla="*/ 2077 w 9765"/>
                    <a:gd name="connsiteY13" fmla="*/ 3366 h 9961"/>
                    <a:gd name="connsiteX14" fmla="*/ 2036 w 9765"/>
                    <a:gd name="connsiteY14" fmla="*/ 7572 h 9961"/>
                    <a:gd name="connsiteX15" fmla="*/ 1813 w 9765"/>
                    <a:gd name="connsiteY15" fmla="*/ 6670 h 9961"/>
                    <a:gd name="connsiteX16" fmla="*/ 772 w 9765"/>
                    <a:gd name="connsiteY16" fmla="*/ 5060 h 9961"/>
                    <a:gd name="connsiteX17" fmla="*/ 13 w 9765"/>
                    <a:gd name="connsiteY17" fmla="*/ 5206 h 9961"/>
                    <a:gd name="connsiteX18" fmla="*/ 1133 w 9765"/>
                    <a:gd name="connsiteY18" fmla="*/ 7217 h 9961"/>
                    <a:gd name="connsiteX19" fmla="*/ 2143 w 9765"/>
                    <a:gd name="connsiteY19" fmla="*/ 8807 h 9961"/>
                    <a:gd name="connsiteX20" fmla="*/ 5069 w 9765"/>
                    <a:gd name="connsiteY20" fmla="*/ 8739 h 9961"/>
                    <a:gd name="connsiteX21" fmla="*/ 7498 w 9765"/>
                    <a:gd name="connsiteY21" fmla="*/ 9260 h 9961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47 w 10010"/>
                    <a:gd name="connsiteY21" fmla="*/ 9182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010" h="10000">
                      <a:moveTo>
                        <a:pt x="7678" y="9113"/>
                      </a:moveTo>
                      <a:cubicBezTo>
                        <a:pt x="8661" y="9363"/>
                        <a:pt x="8924" y="9987"/>
                        <a:pt x="9715" y="10000"/>
                      </a:cubicBezTo>
                      <a:cubicBezTo>
                        <a:pt x="9786" y="9958"/>
                        <a:pt x="9919" y="9871"/>
                        <a:pt x="9987" y="9830"/>
                      </a:cubicBezTo>
                      <a:cubicBezTo>
                        <a:pt x="10134" y="9257"/>
                        <a:pt x="9575" y="9172"/>
                        <a:pt x="8984" y="8870"/>
                      </a:cubicBezTo>
                      <a:cubicBezTo>
                        <a:pt x="8393" y="8568"/>
                        <a:pt x="7746" y="8161"/>
                        <a:pt x="6437" y="8064"/>
                      </a:cubicBezTo>
                      <a:cubicBezTo>
                        <a:pt x="5129" y="7968"/>
                        <a:pt x="5470" y="7957"/>
                        <a:pt x="4994" y="7876"/>
                      </a:cubicBezTo>
                      <a:cubicBezTo>
                        <a:pt x="4938" y="5318"/>
                        <a:pt x="5110" y="2763"/>
                        <a:pt x="5389" y="212"/>
                      </a:cubicBezTo>
                      <a:cubicBezTo>
                        <a:pt x="5191" y="-8"/>
                        <a:pt x="4861" y="-8"/>
                        <a:pt x="4541" y="8"/>
                      </a:cubicBezTo>
                      <a:cubicBezTo>
                        <a:pt x="4182" y="476"/>
                        <a:pt x="4305" y="1028"/>
                        <a:pt x="4178" y="1536"/>
                      </a:cubicBezTo>
                      <a:cubicBezTo>
                        <a:pt x="4115" y="2574"/>
                        <a:pt x="3889" y="3602"/>
                        <a:pt x="3739" y="4635"/>
                      </a:cubicBezTo>
                      <a:cubicBezTo>
                        <a:pt x="3693" y="4669"/>
                        <a:pt x="3605" y="4739"/>
                        <a:pt x="3563" y="4774"/>
                      </a:cubicBezTo>
                      <a:cubicBezTo>
                        <a:pt x="3197" y="3288"/>
                        <a:pt x="3186" y="1758"/>
                        <a:pt x="2940" y="264"/>
                      </a:cubicBezTo>
                      <a:cubicBezTo>
                        <a:pt x="2835" y="-39"/>
                        <a:pt x="2370" y="0"/>
                        <a:pt x="2043" y="5"/>
                      </a:cubicBezTo>
                      <a:cubicBezTo>
                        <a:pt x="1888" y="1127"/>
                        <a:pt x="2170" y="2255"/>
                        <a:pt x="2127" y="3379"/>
                      </a:cubicBezTo>
                      <a:cubicBezTo>
                        <a:pt x="2095" y="4787"/>
                        <a:pt x="2170" y="6197"/>
                        <a:pt x="2085" y="7602"/>
                      </a:cubicBezTo>
                      <a:cubicBezTo>
                        <a:pt x="1980" y="7303"/>
                        <a:pt x="1941" y="6997"/>
                        <a:pt x="1857" y="6696"/>
                      </a:cubicBezTo>
                      <a:cubicBezTo>
                        <a:pt x="1561" y="6137"/>
                        <a:pt x="1012" y="5663"/>
                        <a:pt x="791" y="5080"/>
                      </a:cubicBezTo>
                      <a:cubicBezTo>
                        <a:pt x="664" y="4761"/>
                        <a:pt x="-107" y="4871"/>
                        <a:pt x="13" y="5226"/>
                      </a:cubicBezTo>
                      <a:cubicBezTo>
                        <a:pt x="182" y="5953"/>
                        <a:pt x="1002" y="6566"/>
                        <a:pt x="1160" y="7245"/>
                      </a:cubicBezTo>
                      <a:cubicBezTo>
                        <a:pt x="1259" y="7829"/>
                        <a:pt x="1259" y="8648"/>
                        <a:pt x="2195" y="8841"/>
                      </a:cubicBezTo>
                      <a:cubicBezTo>
                        <a:pt x="3193" y="8889"/>
                        <a:pt x="4203" y="8904"/>
                        <a:pt x="5191" y="8773"/>
                      </a:cubicBezTo>
                      <a:cubicBezTo>
                        <a:pt x="6020" y="8886"/>
                        <a:pt x="6695" y="8863"/>
                        <a:pt x="7678" y="91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Freeform 99">
                  <a:extLst>
                    <a:ext uri="{FF2B5EF4-FFF2-40B4-BE49-F238E27FC236}">
                      <a16:creationId xmlns="" xmlns:a16="http://schemas.microsoft.com/office/drawing/2014/main" id="{2C90AD82-9EC4-B853-176D-2CF14F4C03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136" y="3421"/>
                  <a:ext cx="225" cy="218"/>
                </a:xfrm>
                <a:custGeom>
                  <a:avLst/>
                  <a:gdLst>
                    <a:gd name="T0" fmla="*/ 346 w 981"/>
                    <a:gd name="T1" fmla="*/ 894 h 954"/>
                    <a:gd name="T2" fmla="*/ 886 w 981"/>
                    <a:gd name="T3" fmla="*/ 598 h 954"/>
                    <a:gd name="T4" fmla="*/ 473 w 981"/>
                    <a:gd name="T5" fmla="*/ 20 h 954"/>
                    <a:gd name="T6" fmla="*/ 25 w 981"/>
                    <a:gd name="T7" fmla="*/ 461 h 954"/>
                    <a:gd name="T8" fmla="*/ 346 w 981"/>
                    <a:gd name="T9" fmla="*/ 894 h 9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1" h="954">
                      <a:moveTo>
                        <a:pt x="346" y="894"/>
                      </a:moveTo>
                      <a:cubicBezTo>
                        <a:pt x="570" y="954"/>
                        <a:pt x="822" y="822"/>
                        <a:pt x="886" y="598"/>
                      </a:cubicBezTo>
                      <a:cubicBezTo>
                        <a:pt x="981" y="332"/>
                        <a:pt x="759" y="10"/>
                        <a:pt x="473" y="20"/>
                      </a:cubicBezTo>
                      <a:cubicBezTo>
                        <a:pt x="236" y="0"/>
                        <a:pt x="0" y="220"/>
                        <a:pt x="25" y="461"/>
                      </a:cubicBezTo>
                      <a:cubicBezTo>
                        <a:pt x="2" y="660"/>
                        <a:pt x="162" y="842"/>
                        <a:pt x="346" y="89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Freeform 100">
                  <a:extLst>
                    <a:ext uri="{FF2B5EF4-FFF2-40B4-BE49-F238E27FC236}">
                      <a16:creationId xmlns="" xmlns:a16="http://schemas.microsoft.com/office/drawing/2014/main" id="{F29ACF87-A60E-85FA-F291-7DD473A044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527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3" name="Freeform 101">
                  <a:extLst>
                    <a:ext uri="{FF2B5EF4-FFF2-40B4-BE49-F238E27FC236}">
                      <a16:creationId xmlns="" xmlns:a16="http://schemas.microsoft.com/office/drawing/2014/main" id="{D6073712-D88C-1E0D-B48F-6173B6846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063" y="3639"/>
                  <a:ext cx="364" cy="264"/>
                </a:xfrm>
                <a:custGeom>
                  <a:avLst/>
                  <a:gdLst>
                    <a:gd name="T0" fmla="*/ 152 w 1591"/>
                    <a:gd name="T1" fmla="*/ 924 h 1158"/>
                    <a:gd name="T2" fmla="*/ 758 w 1591"/>
                    <a:gd name="T3" fmla="*/ 1140 h 1158"/>
                    <a:gd name="T4" fmla="*/ 1457 w 1591"/>
                    <a:gd name="T5" fmla="*/ 901 h 1158"/>
                    <a:gd name="T6" fmla="*/ 1591 w 1591"/>
                    <a:gd name="T7" fmla="*/ 18 h 1158"/>
                    <a:gd name="T8" fmla="*/ 1335 w 1591"/>
                    <a:gd name="T9" fmla="*/ 7 h 1158"/>
                    <a:gd name="T10" fmla="*/ 1251 w 1591"/>
                    <a:gd name="T11" fmla="*/ 506 h 1158"/>
                    <a:gd name="T12" fmla="*/ 1227 w 1591"/>
                    <a:gd name="T13" fmla="*/ 10 h 1158"/>
                    <a:gd name="T14" fmla="*/ 391 w 1591"/>
                    <a:gd name="T15" fmla="*/ 8 h 1158"/>
                    <a:gd name="T16" fmla="*/ 373 w 1591"/>
                    <a:gd name="T17" fmla="*/ 496 h 1158"/>
                    <a:gd name="T18" fmla="*/ 283 w 1591"/>
                    <a:gd name="T19" fmla="*/ 5 h 1158"/>
                    <a:gd name="T20" fmla="*/ 0 w 1591"/>
                    <a:gd name="T21" fmla="*/ 42 h 1158"/>
                    <a:gd name="T22" fmla="*/ 152 w 1591"/>
                    <a:gd name="T23" fmla="*/ 924 h 1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1" h="1158">
                      <a:moveTo>
                        <a:pt x="152" y="924"/>
                      </a:moveTo>
                      <a:cubicBezTo>
                        <a:pt x="305" y="1093"/>
                        <a:pt x="537" y="1154"/>
                        <a:pt x="758" y="1140"/>
                      </a:cubicBezTo>
                      <a:cubicBezTo>
                        <a:pt x="1009" y="1158"/>
                        <a:pt x="1282" y="1088"/>
                        <a:pt x="1457" y="901"/>
                      </a:cubicBezTo>
                      <a:cubicBezTo>
                        <a:pt x="1573" y="624"/>
                        <a:pt x="1588" y="315"/>
                        <a:pt x="1591" y="18"/>
                      </a:cubicBezTo>
                      <a:cubicBezTo>
                        <a:pt x="1505" y="17"/>
                        <a:pt x="1420" y="13"/>
                        <a:pt x="1335" y="7"/>
                      </a:cubicBezTo>
                      <a:cubicBezTo>
                        <a:pt x="1305" y="173"/>
                        <a:pt x="1286" y="341"/>
                        <a:pt x="1251" y="506"/>
                      </a:cubicBezTo>
                      <a:cubicBezTo>
                        <a:pt x="1236" y="341"/>
                        <a:pt x="1232" y="175"/>
                        <a:pt x="1227" y="10"/>
                      </a:cubicBezTo>
                      <a:cubicBezTo>
                        <a:pt x="949" y="5"/>
                        <a:pt x="670" y="11"/>
                        <a:pt x="391" y="8"/>
                      </a:cubicBezTo>
                      <a:cubicBezTo>
                        <a:pt x="390" y="171"/>
                        <a:pt x="398" y="335"/>
                        <a:pt x="373" y="496"/>
                      </a:cubicBezTo>
                      <a:cubicBezTo>
                        <a:pt x="334" y="334"/>
                        <a:pt x="316" y="168"/>
                        <a:pt x="283" y="5"/>
                      </a:cubicBezTo>
                      <a:cubicBezTo>
                        <a:pt x="187" y="10"/>
                        <a:pt x="88" y="0"/>
                        <a:pt x="0" y="42"/>
                      </a:cubicBezTo>
                      <a:cubicBezTo>
                        <a:pt x="53" y="335"/>
                        <a:pt x="17" y="650"/>
                        <a:pt x="152" y="9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Freeform 102">
                  <a:extLst>
                    <a:ext uri="{FF2B5EF4-FFF2-40B4-BE49-F238E27FC236}">
                      <a16:creationId xmlns="" xmlns:a16="http://schemas.microsoft.com/office/drawing/2014/main" id="{63EE5326-FD33-CB33-9A29-94CBF275F1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458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Freeform 100">
                  <a:extLst>
                    <a:ext uri="{FF2B5EF4-FFF2-40B4-BE49-F238E27FC236}">
                      <a16:creationId xmlns="" xmlns:a16="http://schemas.microsoft.com/office/drawing/2014/main" id="{E5946D8C-633E-28A0-E7B5-63604F24E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69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6" name="Freeform 102">
                  <a:extLst>
                    <a:ext uri="{FF2B5EF4-FFF2-40B4-BE49-F238E27FC236}">
                      <a16:creationId xmlns="" xmlns:a16="http://schemas.microsoft.com/office/drawing/2014/main" id="{D499A759-C0D1-4B4F-78AD-8C33831F12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00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37" name="Freeform 99">
              <a:extLst>
                <a:ext uri="{FF2B5EF4-FFF2-40B4-BE49-F238E27FC236}">
                  <a16:creationId xmlns="" xmlns:a16="http://schemas.microsoft.com/office/drawing/2014/main" id="{78B70D07-009D-41B6-8F56-7CF75D66B9EF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759118" y="4530231"/>
              <a:ext cx="515701" cy="499657"/>
            </a:xfrm>
            <a:custGeom>
              <a:avLst/>
              <a:gdLst>
                <a:gd name="T0" fmla="*/ 346 w 981"/>
                <a:gd name="T1" fmla="*/ 894 h 954"/>
                <a:gd name="T2" fmla="*/ 886 w 981"/>
                <a:gd name="T3" fmla="*/ 598 h 954"/>
                <a:gd name="T4" fmla="*/ 473 w 981"/>
                <a:gd name="T5" fmla="*/ 20 h 954"/>
                <a:gd name="T6" fmla="*/ 25 w 981"/>
                <a:gd name="T7" fmla="*/ 461 h 954"/>
                <a:gd name="T8" fmla="*/ 346 w 981"/>
                <a:gd name="T9" fmla="*/ 894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954">
                  <a:moveTo>
                    <a:pt x="346" y="894"/>
                  </a:moveTo>
                  <a:cubicBezTo>
                    <a:pt x="570" y="954"/>
                    <a:pt x="822" y="822"/>
                    <a:pt x="886" y="598"/>
                  </a:cubicBezTo>
                  <a:cubicBezTo>
                    <a:pt x="981" y="332"/>
                    <a:pt x="759" y="10"/>
                    <a:pt x="473" y="20"/>
                  </a:cubicBezTo>
                  <a:cubicBezTo>
                    <a:pt x="236" y="0"/>
                    <a:pt x="0" y="220"/>
                    <a:pt x="25" y="461"/>
                  </a:cubicBezTo>
                  <a:cubicBezTo>
                    <a:pt x="2" y="660"/>
                    <a:pt x="162" y="842"/>
                    <a:pt x="346" y="89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7" name="Группа 46">
            <a:extLst>
              <a:ext uri="{FF2B5EF4-FFF2-40B4-BE49-F238E27FC236}">
                <a16:creationId xmlns="" xmlns:a16="http://schemas.microsoft.com/office/drawing/2014/main" id="{5EB286B9-8384-5E5C-C5C9-0AAC4381349D}"/>
              </a:ext>
            </a:extLst>
          </p:cNvPr>
          <p:cNvGrpSpPr/>
          <p:nvPr/>
        </p:nvGrpSpPr>
        <p:grpSpPr>
          <a:xfrm>
            <a:off x="850953" y="2278560"/>
            <a:ext cx="975361" cy="661782"/>
            <a:chOff x="415854" y="3842863"/>
            <a:chExt cx="4128437" cy="3015137"/>
          </a:xfrm>
        </p:grpSpPr>
        <p:grpSp>
          <p:nvGrpSpPr>
            <p:cNvPr id="48" name="2">
              <a:extLst>
                <a:ext uri="{FF2B5EF4-FFF2-40B4-BE49-F238E27FC236}">
                  <a16:creationId xmlns="" xmlns:a16="http://schemas.microsoft.com/office/drawing/2014/main" id="{12BC038D-FB2A-9A8C-5098-6336939CE2A4}"/>
                </a:ext>
              </a:extLst>
            </p:cNvPr>
            <p:cNvGrpSpPr/>
            <p:nvPr/>
          </p:nvGrpSpPr>
          <p:grpSpPr>
            <a:xfrm flipH="1">
              <a:off x="415854" y="3842863"/>
              <a:ext cx="4128437" cy="3015137"/>
              <a:chOff x="7134226" y="4107652"/>
              <a:chExt cx="2859461" cy="2088361"/>
            </a:xfrm>
            <a:solidFill>
              <a:schemeClr val="tx1"/>
            </a:solidFill>
          </p:grpSpPr>
          <p:sp>
            <p:nvSpPr>
              <p:cNvPr id="50" name="3">
                <a:extLst>
                  <a:ext uri="{FF2B5EF4-FFF2-40B4-BE49-F238E27FC236}">
                    <a16:creationId xmlns="" xmlns:a16="http://schemas.microsoft.com/office/drawing/2014/main" id="{1C72C755-7D0C-BAFC-62BB-30FDCAC48D44}"/>
                  </a:ext>
                </a:extLst>
              </p:cNvPr>
              <p:cNvSpPr/>
              <p:nvPr/>
            </p:nvSpPr>
            <p:spPr>
              <a:xfrm>
                <a:off x="7979598" y="4107652"/>
                <a:ext cx="2014089" cy="1103063"/>
              </a:xfrm>
              <a:prstGeom prst="frame">
                <a:avLst>
                  <a:gd name="adj1" fmla="val 267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1" name="Group 96">
                <a:extLst>
                  <a:ext uri="{FF2B5EF4-FFF2-40B4-BE49-F238E27FC236}">
                    <a16:creationId xmlns="" xmlns:a16="http://schemas.microsoft.com/office/drawing/2014/main" id="{C9408468-BAAE-1C71-36A1-8DFF17DCD3C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34226" y="4799013"/>
                <a:ext cx="2809876" cy="1397000"/>
                <a:chOff x="4494" y="3023"/>
                <a:chExt cx="1770" cy="880"/>
              </a:xfrm>
              <a:grpFill/>
            </p:grpSpPr>
            <p:sp>
              <p:nvSpPr>
                <p:cNvPr id="52" name="Freeform 98">
                  <a:extLst>
                    <a:ext uri="{FF2B5EF4-FFF2-40B4-BE49-F238E27FC236}">
                      <a16:creationId xmlns="" xmlns:a16="http://schemas.microsoft.com/office/drawing/2014/main" id="{28995184-1E01-409C-FE26-D9B62B83D0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494" y="3023"/>
                  <a:ext cx="650" cy="874"/>
                </a:xfrm>
                <a:custGeom>
                  <a:avLst/>
                  <a:gdLst>
                    <a:gd name="T0" fmla="*/ 2213 w 2911"/>
                    <a:gd name="T1" fmla="*/ 3569 h 3838"/>
                    <a:gd name="T2" fmla="*/ 2792 w 2911"/>
                    <a:gd name="T3" fmla="*/ 3838 h 3838"/>
                    <a:gd name="T4" fmla="*/ 2869 w 2911"/>
                    <a:gd name="T5" fmla="*/ 3773 h 3838"/>
                    <a:gd name="T6" fmla="*/ 2584 w 2911"/>
                    <a:gd name="T7" fmla="*/ 3406 h 3838"/>
                    <a:gd name="T8" fmla="*/ 1860 w 2911"/>
                    <a:gd name="T9" fmla="*/ 3098 h 3838"/>
                    <a:gd name="T10" fmla="*/ 1450 w 2911"/>
                    <a:gd name="T11" fmla="*/ 3026 h 3838"/>
                    <a:gd name="T12" fmla="*/ 1562 w 2911"/>
                    <a:gd name="T13" fmla="*/ 96 h 3838"/>
                    <a:gd name="T14" fmla="*/ 1321 w 2911"/>
                    <a:gd name="T15" fmla="*/ 18 h 3838"/>
                    <a:gd name="T16" fmla="*/ 1218 w 2911"/>
                    <a:gd name="T17" fmla="*/ 602 h 3838"/>
                    <a:gd name="T18" fmla="*/ 1093 w 2911"/>
                    <a:gd name="T19" fmla="*/ 1787 h 3838"/>
                    <a:gd name="T20" fmla="*/ 1043 w 2911"/>
                    <a:gd name="T21" fmla="*/ 1840 h 3838"/>
                    <a:gd name="T22" fmla="*/ 866 w 2911"/>
                    <a:gd name="T23" fmla="*/ 116 h 3838"/>
                    <a:gd name="T24" fmla="*/ 611 w 2911"/>
                    <a:gd name="T25" fmla="*/ 17 h 3838"/>
                    <a:gd name="T26" fmla="*/ 635 w 2911"/>
                    <a:gd name="T27" fmla="*/ 1307 h 3838"/>
                    <a:gd name="T28" fmla="*/ 623 w 2911"/>
                    <a:gd name="T29" fmla="*/ 2921 h 3838"/>
                    <a:gd name="T30" fmla="*/ 558 w 2911"/>
                    <a:gd name="T31" fmla="*/ 2575 h 3838"/>
                    <a:gd name="T32" fmla="*/ 255 w 2911"/>
                    <a:gd name="T33" fmla="*/ 1957 h 3838"/>
                    <a:gd name="T34" fmla="*/ 34 w 2911"/>
                    <a:gd name="T35" fmla="*/ 2013 h 3838"/>
                    <a:gd name="T36" fmla="*/ 360 w 2911"/>
                    <a:gd name="T37" fmla="*/ 2785 h 3838"/>
                    <a:gd name="T38" fmla="*/ 654 w 2911"/>
                    <a:gd name="T39" fmla="*/ 3395 h 3838"/>
                    <a:gd name="T40" fmla="*/ 1506 w 2911"/>
                    <a:gd name="T41" fmla="*/ 3369 h 3838"/>
                    <a:gd name="T42" fmla="*/ 2213 w 2911"/>
                    <a:gd name="T43" fmla="*/ 3569 h 3838"/>
                    <a:gd name="connsiteX0" fmla="*/ 7498 w 9765"/>
                    <a:gd name="connsiteY0" fmla="*/ 9260 h 9961"/>
                    <a:gd name="connsiteX1" fmla="*/ 9487 w 9765"/>
                    <a:gd name="connsiteY1" fmla="*/ 9961 h 9961"/>
                    <a:gd name="connsiteX2" fmla="*/ 9752 w 9765"/>
                    <a:gd name="connsiteY2" fmla="*/ 9792 h 9961"/>
                    <a:gd name="connsiteX3" fmla="*/ 8773 w 9765"/>
                    <a:gd name="connsiteY3" fmla="*/ 8835 h 9961"/>
                    <a:gd name="connsiteX4" fmla="*/ 6286 w 9765"/>
                    <a:gd name="connsiteY4" fmla="*/ 8033 h 9961"/>
                    <a:gd name="connsiteX5" fmla="*/ 4877 w 9765"/>
                    <a:gd name="connsiteY5" fmla="*/ 7845 h 9961"/>
                    <a:gd name="connsiteX6" fmla="*/ 5262 w 9765"/>
                    <a:gd name="connsiteY6" fmla="*/ 211 h 9961"/>
                    <a:gd name="connsiteX7" fmla="*/ 4434 w 9765"/>
                    <a:gd name="connsiteY7" fmla="*/ 8 h 9961"/>
                    <a:gd name="connsiteX8" fmla="*/ 4080 w 9765"/>
                    <a:gd name="connsiteY8" fmla="*/ 1530 h 9961"/>
                    <a:gd name="connsiteX9" fmla="*/ 3651 w 9765"/>
                    <a:gd name="connsiteY9" fmla="*/ 4617 h 9961"/>
                    <a:gd name="connsiteX10" fmla="*/ 3479 w 9765"/>
                    <a:gd name="connsiteY10" fmla="*/ 4755 h 9961"/>
                    <a:gd name="connsiteX11" fmla="*/ 2871 w 9765"/>
                    <a:gd name="connsiteY11" fmla="*/ 263 h 9961"/>
                    <a:gd name="connsiteX12" fmla="*/ 1995 w 9765"/>
                    <a:gd name="connsiteY12" fmla="*/ 5 h 9961"/>
                    <a:gd name="connsiteX13" fmla="*/ 2077 w 9765"/>
                    <a:gd name="connsiteY13" fmla="*/ 3366 h 9961"/>
                    <a:gd name="connsiteX14" fmla="*/ 2036 w 9765"/>
                    <a:gd name="connsiteY14" fmla="*/ 7572 h 9961"/>
                    <a:gd name="connsiteX15" fmla="*/ 1813 w 9765"/>
                    <a:gd name="connsiteY15" fmla="*/ 6670 h 9961"/>
                    <a:gd name="connsiteX16" fmla="*/ 772 w 9765"/>
                    <a:gd name="connsiteY16" fmla="*/ 5060 h 9961"/>
                    <a:gd name="connsiteX17" fmla="*/ 13 w 9765"/>
                    <a:gd name="connsiteY17" fmla="*/ 5206 h 9961"/>
                    <a:gd name="connsiteX18" fmla="*/ 1133 w 9765"/>
                    <a:gd name="connsiteY18" fmla="*/ 7217 h 9961"/>
                    <a:gd name="connsiteX19" fmla="*/ 2143 w 9765"/>
                    <a:gd name="connsiteY19" fmla="*/ 8807 h 9961"/>
                    <a:gd name="connsiteX20" fmla="*/ 5069 w 9765"/>
                    <a:gd name="connsiteY20" fmla="*/ 8739 h 9961"/>
                    <a:gd name="connsiteX21" fmla="*/ 7498 w 9765"/>
                    <a:gd name="connsiteY21" fmla="*/ 9260 h 9961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47 w 10010"/>
                    <a:gd name="connsiteY21" fmla="*/ 9182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010" h="10000">
                      <a:moveTo>
                        <a:pt x="7678" y="9113"/>
                      </a:moveTo>
                      <a:cubicBezTo>
                        <a:pt x="8661" y="9363"/>
                        <a:pt x="8924" y="9987"/>
                        <a:pt x="9715" y="10000"/>
                      </a:cubicBezTo>
                      <a:cubicBezTo>
                        <a:pt x="9786" y="9958"/>
                        <a:pt x="9919" y="9871"/>
                        <a:pt x="9987" y="9830"/>
                      </a:cubicBezTo>
                      <a:cubicBezTo>
                        <a:pt x="10134" y="9257"/>
                        <a:pt x="9575" y="9172"/>
                        <a:pt x="8984" y="8870"/>
                      </a:cubicBezTo>
                      <a:cubicBezTo>
                        <a:pt x="8393" y="8568"/>
                        <a:pt x="7746" y="8161"/>
                        <a:pt x="6437" y="8064"/>
                      </a:cubicBezTo>
                      <a:cubicBezTo>
                        <a:pt x="5129" y="7968"/>
                        <a:pt x="5470" y="7957"/>
                        <a:pt x="4994" y="7876"/>
                      </a:cubicBezTo>
                      <a:cubicBezTo>
                        <a:pt x="4938" y="5318"/>
                        <a:pt x="5110" y="2763"/>
                        <a:pt x="5389" y="212"/>
                      </a:cubicBezTo>
                      <a:cubicBezTo>
                        <a:pt x="5191" y="-8"/>
                        <a:pt x="4861" y="-8"/>
                        <a:pt x="4541" y="8"/>
                      </a:cubicBezTo>
                      <a:cubicBezTo>
                        <a:pt x="4182" y="476"/>
                        <a:pt x="4305" y="1028"/>
                        <a:pt x="4178" y="1536"/>
                      </a:cubicBezTo>
                      <a:cubicBezTo>
                        <a:pt x="4115" y="2574"/>
                        <a:pt x="3889" y="3602"/>
                        <a:pt x="3739" y="4635"/>
                      </a:cubicBezTo>
                      <a:cubicBezTo>
                        <a:pt x="3693" y="4669"/>
                        <a:pt x="3605" y="4739"/>
                        <a:pt x="3563" y="4774"/>
                      </a:cubicBezTo>
                      <a:cubicBezTo>
                        <a:pt x="3197" y="3288"/>
                        <a:pt x="3186" y="1758"/>
                        <a:pt x="2940" y="264"/>
                      </a:cubicBezTo>
                      <a:cubicBezTo>
                        <a:pt x="2835" y="-39"/>
                        <a:pt x="2370" y="0"/>
                        <a:pt x="2043" y="5"/>
                      </a:cubicBezTo>
                      <a:cubicBezTo>
                        <a:pt x="1888" y="1127"/>
                        <a:pt x="2170" y="2255"/>
                        <a:pt x="2127" y="3379"/>
                      </a:cubicBezTo>
                      <a:cubicBezTo>
                        <a:pt x="2095" y="4787"/>
                        <a:pt x="2170" y="6197"/>
                        <a:pt x="2085" y="7602"/>
                      </a:cubicBezTo>
                      <a:cubicBezTo>
                        <a:pt x="1980" y="7303"/>
                        <a:pt x="1941" y="6997"/>
                        <a:pt x="1857" y="6696"/>
                      </a:cubicBezTo>
                      <a:cubicBezTo>
                        <a:pt x="1561" y="6137"/>
                        <a:pt x="1012" y="5663"/>
                        <a:pt x="791" y="5080"/>
                      </a:cubicBezTo>
                      <a:cubicBezTo>
                        <a:pt x="664" y="4761"/>
                        <a:pt x="-107" y="4871"/>
                        <a:pt x="13" y="5226"/>
                      </a:cubicBezTo>
                      <a:cubicBezTo>
                        <a:pt x="182" y="5953"/>
                        <a:pt x="1002" y="6566"/>
                        <a:pt x="1160" y="7245"/>
                      </a:cubicBezTo>
                      <a:cubicBezTo>
                        <a:pt x="1259" y="7829"/>
                        <a:pt x="1259" y="8648"/>
                        <a:pt x="2195" y="8841"/>
                      </a:cubicBezTo>
                      <a:cubicBezTo>
                        <a:pt x="3193" y="8889"/>
                        <a:pt x="4203" y="8904"/>
                        <a:pt x="5191" y="8773"/>
                      </a:cubicBezTo>
                      <a:cubicBezTo>
                        <a:pt x="6020" y="8886"/>
                        <a:pt x="6695" y="8863"/>
                        <a:pt x="7678" y="91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Freeform 99">
                  <a:extLst>
                    <a:ext uri="{FF2B5EF4-FFF2-40B4-BE49-F238E27FC236}">
                      <a16:creationId xmlns="" xmlns:a16="http://schemas.microsoft.com/office/drawing/2014/main" id="{9FBAD68D-FE2E-D448-F75D-47FE3080D1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136" y="3421"/>
                  <a:ext cx="225" cy="218"/>
                </a:xfrm>
                <a:custGeom>
                  <a:avLst/>
                  <a:gdLst>
                    <a:gd name="T0" fmla="*/ 346 w 981"/>
                    <a:gd name="T1" fmla="*/ 894 h 954"/>
                    <a:gd name="T2" fmla="*/ 886 w 981"/>
                    <a:gd name="T3" fmla="*/ 598 h 954"/>
                    <a:gd name="T4" fmla="*/ 473 w 981"/>
                    <a:gd name="T5" fmla="*/ 20 h 954"/>
                    <a:gd name="T6" fmla="*/ 25 w 981"/>
                    <a:gd name="T7" fmla="*/ 461 h 954"/>
                    <a:gd name="T8" fmla="*/ 346 w 981"/>
                    <a:gd name="T9" fmla="*/ 894 h 9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1" h="954">
                      <a:moveTo>
                        <a:pt x="346" y="894"/>
                      </a:moveTo>
                      <a:cubicBezTo>
                        <a:pt x="570" y="954"/>
                        <a:pt x="822" y="822"/>
                        <a:pt x="886" y="598"/>
                      </a:cubicBezTo>
                      <a:cubicBezTo>
                        <a:pt x="981" y="332"/>
                        <a:pt x="759" y="10"/>
                        <a:pt x="473" y="20"/>
                      </a:cubicBezTo>
                      <a:cubicBezTo>
                        <a:pt x="236" y="0"/>
                        <a:pt x="0" y="220"/>
                        <a:pt x="25" y="461"/>
                      </a:cubicBezTo>
                      <a:cubicBezTo>
                        <a:pt x="2" y="660"/>
                        <a:pt x="162" y="842"/>
                        <a:pt x="346" y="89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Freeform 100">
                  <a:extLst>
                    <a:ext uri="{FF2B5EF4-FFF2-40B4-BE49-F238E27FC236}">
                      <a16:creationId xmlns="" xmlns:a16="http://schemas.microsoft.com/office/drawing/2014/main" id="{9BC08F9F-BB87-0056-D32C-5E598A8AC4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527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101">
                  <a:extLst>
                    <a:ext uri="{FF2B5EF4-FFF2-40B4-BE49-F238E27FC236}">
                      <a16:creationId xmlns="" xmlns:a16="http://schemas.microsoft.com/office/drawing/2014/main" id="{CCEEB04C-0D3C-99E0-D2D2-5EC5EB8A7E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063" y="3639"/>
                  <a:ext cx="364" cy="264"/>
                </a:xfrm>
                <a:custGeom>
                  <a:avLst/>
                  <a:gdLst>
                    <a:gd name="T0" fmla="*/ 152 w 1591"/>
                    <a:gd name="T1" fmla="*/ 924 h 1158"/>
                    <a:gd name="T2" fmla="*/ 758 w 1591"/>
                    <a:gd name="T3" fmla="*/ 1140 h 1158"/>
                    <a:gd name="T4" fmla="*/ 1457 w 1591"/>
                    <a:gd name="T5" fmla="*/ 901 h 1158"/>
                    <a:gd name="T6" fmla="*/ 1591 w 1591"/>
                    <a:gd name="T7" fmla="*/ 18 h 1158"/>
                    <a:gd name="T8" fmla="*/ 1335 w 1591"/>
                    <a:gd name="T9" fmla="*/ 7 h 1158"/>
                    <a:gd name="T10" fmla="*/ 1251 w 1591"/>
                    <a:gd name="T11" fmla="*/ 506 h 1158"/>
                    <a:gd name="T12" fmla="*/ 1227 w 1591"/>
                    <a:gd name="T13" fmla="*/ 10 h 1158"/>
                    <a:gd name="T14" fmla="*/ 391 w 1591"/>
                    <a:gd name="T15" fmla="*/ 8 h 1158"/>
                    <a:gd name="T16" fmla="*/ 373 w 1591"/>
                    <a:gd name="T17" fmla="*/ 496 h 1158"/>
                    <a:gd name="T18" fmla="*/ 283 w 1591"/>
                    <a:gd name="T19" fmla="*/ 5 h 1158"/>
                    <a:gd name="T20" fmla="*/ 0 w 1591"/>
                    <a:gd name="T21" fmla="*/ 42 h 1158"/>
                    <a:gd name="T22" fmla="*/ 152 w 1591"/>
                    <a:gd name="T23" fmla="*/ 924 h 1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1" h="1158">
                      <a:moveTo>
                        <a:pt x="152" y="924"/>
                      </a:moveTo>
                      <a:cubicBezTo>
                        <a:pt x="305" y="1093"/>
                        <a:pt x="537" y="1154"/>
                        <a:pt x="758" y="1140"/>
                      </a:cubicBezTo>
                      <a:cubicBezTo>
                        <a:pt x="1009" y="1158"/>
                        <a:pt x="1282" y="1088"/>
                        <a:pt x="1457" y="901"/>
                      </a:cubicBezTo>
                      <a:cubicBezTo>
                        <a:pt x="1573" y="624"/>
                        <a:pt x="1588" y="315"/>
                        <a:pt x="1591" y="18"/>
                      </a:cubicBezTo>
                      <a:cubicBezTo>
                        <a:pt x="1505" y="17"/>
                        <a:pt x="1420" y="13"/>
                        <a:pt x="1335" y="7"/>
                      </a:cubicBezTo>
                      <a:cubicBezTo>
                        <a:pt x="1305" y="173"/>
                        <a:pt x="1286" y="341"/>
                        <a:pt x="1251" y="506"/>
                      </a:cubicBezTo>
                      <a:cubicBezTo>
                        <a:pt x="1236" y="341"/>
                        <a:pt x="1232" y="175"/>
                        <a:pt x="1227" y="10"/>
                      </a:cubicBezTo>
                      <a:cubicBezTo>
                        <a:pt x="949" y="5"/>
                        <a:pt x="670" y="11"/>
                        <a:pt x="391" y="8"/>
                      </a:cubicBezTo>
                      <a:cubicBezTo>
                        <a:pt x="390" y="171"/>
                        <a:pt x="398" y="335"/>
                        <a:pt x="373" y="496"/>
                      </a:cubicBezTo>
                      <a:cubicBezTo>
                        <a:pt x="334" y="334"/>
                        <a:pt x="316" y="168"/>
                        <a:pt x="283" y="5"/>
                      </a:cubicBezTo>
                      <a:cubicBezTo>
                        <a:pt x="187" y="10"/>
                        <a:pt x="88" y="0"/>
                        <a:pt x="0" y="42"/>
                      </a:cubicBezTo>
                      <a:cubicBezTo>
                        <a:pt x="53" y="335"/>
                        <a:pt x="17" y="650"/>
                        <a:pt x="152" y="9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Freeform 102">
                  <a:extLst>
                    <a:ext uri="{FF2B5EF4-FFF2-40B4-BE49-F238E27FC236}">
                      <a16:creationId xmlns="" xmlns:a16="http://schemas.microsoft.com/office/drawing/2014/main" id="{E9068639-EE5F-7B5A-8E21-DD13413ED4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458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100">
                  <a:extLst>
                    <a:ext uri="{FF2B5EF4-FFF2-40B4-BE49-F238E27FC236}">
                      <a16:creationId xmlns="" xmlns:a16="http://schemas.microsoft.com/office/drawing/2014/main" id="{E8E2D8BD-A991-F507-00F0-E9F7034571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69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Freeform 102">
                  <a:extLst>
                    <a:ext uri="{FF2B5EF4-FFF2-40B4-BE49-F238E27FC236}">
                      <a16:creationId xmlns="" xmlns:a16="http://schemas.microsoft.com/office/drawing/2014/main" id="{1B66F275-E564-9E49-CEDF-12065AA0F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00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49" name="Freeform 99">
              <a:extLst>
                <a:ext uri="{FF2B5EF4-FFF2-40B4-BE49-F238E27FC236}">
                  <a16:creationId xmlns="" xmlns:a16="http://schemas.microsoft.com/office/drawing/2014/main" id="{B3DEE963-AA46-091D-1FAF-896C98287917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759118" y="4530231"/>
              <a:ext cx="515701" cy="499657"/>
            </a:xfrm>
            <a:custGeom>
              <a:avLst/>
              <a:gdLst>
                <a:gd name="T0" fmla="*/ 346 w 981"/>
                <a:gd name="T1" fmla="*/ 894 h 954"/>
                <a:gd name="T2" fmla="*/ 886 w 981"/>
                <a:gd name="T3" fmla="*/ 598 h 954"/>
                <a:gd name="T4" fmla="*/ 473 w 981"/>
                <a:gd name="T5" fmla="*/ 20 h 954"/>
                <a:gd name="T6" fmla="*/ 25 w 981"/>
                <a:gd name="T7" fmla="*/ 461 h 954"/>
                <a:gd name="T8" fmla="*/ 346 w 981"/>
                <a:gd name="T9" fmla="*/ 894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954">
                  <a:moveTo>
                    <a:pt x="346" y="894"/>
                  </a:moveTo>
                  <a:cubicBezTo>
                    <a:pt x="570" y="954"/>
                    <a:pt x="822" y="822"/>
                    <a:pt x="886" y="598"/>
                  </a:cubicBezTo>
                  <a:cubicBezTo>
                    <a:pt x="981" y="332"/>
                    <a:pt x="759" y="10"/>
                    <a:pt x="473" y="20"/>
                  </a:cubicBezTo>
                  <a:cubicBezTo>
                    <a:pt x="236" y="0"/>
                    <a:pt x="0" y="220"/>
                    <a:pt x="25" y="461"/>
                  </a:cubicBezTo>
                  <a:cubicBezTo>
                    <a:pt x="2" y="660"/>
                    <a:pt x="162" y="842"/>
                    <a:pt x="346" y="89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9" name="Группа 58">
            <a:extLst>
              <a:ext uri="{FF2B5EF4-FFF2-40B4-BE49-F238E27FC236}">
                <a16:creationId xmlns="" xmlns:a16="http://schemas.microsoft.com/office/drawing/2014/main" id="{D9E39AB2-FBAD-AA9D-AA47-6D1719591266}"/>
              </a:ext>
            </a:extLst>
          </p:cNvPr>
          <p:cNvGrpSpPr/>
          <p:nvPr/>
        </p:nvGrpSpPr>
        <p:grpSpPr>
          <a:xfrm>
            <a:off x="850953" y="1207379"/>
            <a:ext cx="975361" cy="620328"/>
            <a:chOff x="415854" y="3842863"/>
            <a:chExt cx="4128437" cy="3015137"/>
          </a:xfrm>
        </p:grpSpPr>
        <p:grpSp>
          <p:nvGrpSpPr>
            <p:cNvPr id="60" name="2">
              <a:extLst>
                <a:ext uri="{FF2B5EF4-FFF2-40B4-BE49-F238E27FC236}">
                  <a16:creationId xmlns="" xmlns:a16="http://schemas.microsoft.com/office/drawing/2014/main" id="{AE81C72F-5B55-360C-EBA5-D98B5CEF539F}"/>
                </a:ext>
              </a:extLst>
            </p:cNvPr>
            <p:cNvGrpSpPr/>
            <p:nvPr/>
          </p:nvGrpSpPr>
          <p:grpSpPr>
            <a:xfrm flipH="1">
              <a:off x="415854" y="3842863"/>
              <a:ext cx="4128437" cy="3015137"/>
              <a:chOff x="7134226" y="4107652"/>
              <a:chExt cx="2859461" cy="2088361"/>
            </a:xfrm>
            <a:solidFill>
              <a:schemeClr val="tx1"/>
            </a:solidFill>
          </p:grpSpPr>
          <p:sp>
            <p:nvSpPr>
              <p:cNvPr id="62" name="3">
                <a:extLst>
                  <a:ext uri="{FF2B5EF4-FFF2-40B4-BE49-F238E27FC236}">
                    <a16:creationId xmlns="" xmlns:a16="http://schemas.microsoft.com/office/drawing/2014/main" id="{E3C0AAF4-2954-4C1C-0E9F-46ABADFFDAA1}"/>
                  </a:ext>
                </a:extLst>
              </p:cNvPr>
              <p:cNvSpPr/>
              <p:nvPr/>
            </p:nvSpPr>
            <p:spPr>
              <a:xfrm>
                <a:off x="7979598" y="4107652"/>
                <a:ext cx="2014089" cy="1103063"/>
              </a:xfrm>
              <a:prstGeom prst="frame">
                <a:avLst>
                  <a:gd name="adj1" fmla="val 267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3" name="Group 96">
                <a:extLst>
                  <a:ext uri="{FF2B5EF4-FFF2-40B4-BE49-F238E27FC236}">
                    <a16:creationId xmlns="" xmlns:a16="http://schemas.microsoft.com/office/drawing/2014/main" id="{F345BED3-B8D4-E976-6A58-D7F5A1E188A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34226" y="4799013"/>
                <a:ext cx="2809876" cy="1397000"/>
                <a:chOff x="4494" y="3023"/>
                <a:chExt cx="1770" cy="880"/>
              </a:xfrm>
              <a:grpFill/>
            </p:grpSpPr>
            <p:sp>
              <p:nvSpPr>
                <p:cNvPr id="64" name="Freeform 98">
                  <a:extLst>
                    <a:ext uri="{FF2B5EF4-FFF2-40B4-BE49-F238E27FC236}">
                      <a16:creationId xmlns="" xmlns:a16="http://schemas.microsoft.com/office/drawing/2014/main" id="{F0DA43FD-0160-D7E4-66AC-B6F925E6A1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494" y="3023"/>
                  <a:ext cx="650" cy="874"/>
                </a:xfrm>
                <a:custGeom>
                  <a:avLst/>
                  <a:gdLst>
                    <a:gd name="T0" fmla="*/ 2213 w 2911"/>
                    <a:gd name="T1" fmla="*/ 3569 h 3838"/>
                    <a:gd name="T2" fmla="*/ 2792 w 2911"/>
                    <a:gd name="T3" fmla="*/ 3838 h 3838"/>
                    <a:gd name="T4" fmla="*/ 2869 w 2911"/>
                    <a:gd name="T5" fmla="*/ 3773 h 3838"/>
                    <a:gd name="T6" fmla="*/ 2584 w 2911"/>
                    <a:gd name="T7" fmla="*/ 3406 h 3838"/>
                    <a:gd name="T8" fmla="*/ 1860 w 2911"/>
                    <a:gd name="T9" fmla="*/ 3098 h 3838"/>
                    <a:gd name="T10" fmla="*/ 1450 w 2911"/>
                    <a:gd name="T11" fmla="*/ 3026 h 3838"/>
                    <a:gd name="T12" fmla="*/ 1562 w 2911"/>
                    <a:gd name="T13" fmla="*/ 96 h 3838"/>
                    <a:gd name="T14" fmla="*/ 1321 w 2911"/>
                    <a:gd name="T15" fmla="*/ 18 h 3838"/>
                    <a:gd name="T16" fmla="*/ 1218 w 2911"/>
                    <a:gd name="T17" fmla="*/ 602 h 3838"/>
                    <a:gd name="T18" fmla="*/ 1093 w 2911"/>
                    <a:gd name="T19" fmla="*/ 1787 h 3838"/>
                    <a:gd name="T20" fmla="*/ 1043 w 2911"/>
                    <a:gd name="T21" fmla="*/ 1840 h 3838"/>
                    <a:gd name="T22" fmla="*/ 866 w 2911"/>
                    <a:gd name="T23" fmla="*/ 116 h 3838"/>
                    <a:gd name="T24" fmla="*/ 611 w 2911"/>
                    <a:gd name="T25" fmla="*/ 17 h 3838"/>
                    <a:gd name="T26" fmla="*/ 635 w 2911"/>
                    <a:gd name="T27" fmla="*/ 1307 h 3838"/>
                    <a:gd name="T28" fmla="*/ 623 w 2911"/>
                    <a:gd name="T29" fmla="*/ 2921 h 3838"/>
                    <a:gd name="T30" fmla="*/ 558 w 2911"/>
                    <a:gd name="T31" fmla="*/ 2575 h 3838"/>
                    <a:gd name="T32" fmla="*/ 255 w 2911"/>
                    <a:gd name="T33" fmla="*/ 1957 h 3838"/>
                    <a:gd name="T34" fmla="*/ 34 w 2911"/>
                    <a:gd name="T35" fmla="*/ 2013 h 3838"/>
                    <a:gd name="T36" fmla="*/ 360 w 2911"/>
                    <a:gd name="T37" fmla="*/ 2785 h 3838"/>
                    <a:gd name="T38" fmla="*/ 654 w 2911"/>
                    <a:gd name="T39" fmla="*/ 3395 h 3838"/>
                    <a:gd name="T40" fmla="*/ 1506 w 2911"/>
                    <a:gd name="T41" fmla="*/ 3369 h 3838"/>
                    <a:gd name="T42" fmla="*/ 2213 w 2911"/>
                    <a:gd name="T43" fmla="*/ 3569 h 3838"/>
                    <a:gd name="connsiteX0" fmla="*/ 7498 w 9765"/>
                    <a:gd name="connsiteY0" fmla="*/ 9260 h 9961"/>
                    <a:gd name="connsiteX1" fmla="*/ 9487 w 9765"/>
                    <a:gd name="connsiteY1" fmla="*/ 9961 h 9961"/>
                    <a:gd name="connsiteX2" fmla="*/ 9752 w 9765"/>
                    <a:gd name="connsiteY2" fmla="*/ 9792 h 9961"/>
                    <a:gd name="connsiteX3" fmla="*/ 8773 w 9765"/>
                    <a:gd name="connsiteY3" fmla="*/ 8835 h 9961"/>
                    <a:gd name="connsiteX4" fmla="*/ 6286 w 9765"/>
                    <a:gd name="connsiteY4" fmla="*/ 8033 h 9961"/>
                    <a:gd name="connsiteX5" fmla="*/ 4877 w 9765"/>
                    <a:gd name="connsiteY5" fmla="*/ 7845 h 9961"/>
                    <a:gd name="connsiteX6" fmla="*/ 5262 w 9765"/>
                    <a:gd name="connsiteY6" fmla="*/ 211 h 9961"/>
                    <a:gd name="connsiteX7" fmla="*/ 4434 w 9765"/>
                    <a:gd name="connsiteY7" fmla="*/ 8 h 9961"/>
                    <a:gd name="connsiteX8" fmla="*/ 4080 w 9765"/>
                    <a:gd name="connsiteY8" fmla="*/ 1530 h 9961"/>
                    <a:gd name="connsiteX9" fmla="*/ 3651 w 9765"/>
                    <a:gd name="connsiteY9" fmla="*/ 4617 h 9961"/>
                    <a:gd name="connsiteX10" fmla="*/ 3479 w 9765"/>
                    <a:gd name="connsiteY10" fmla="*/ 4755 h 9961"/>
                    <a:gd name="connsiteX11" fmla="*/ 2871 w 9765"/>
                    <a:gd name="connsiteY11" fmla="*/ 263 h 9961"/>
                    <a:gd name="connsiteX12" fmla="*/ 1995 w 9765"/>
                    <a:gd name="connsiteY12" fmla="*/ 5 h 9961"/>
                    <a:gd name="connsiteX13" fmla="*/ 2077 w 9765"/>
                    <a:gd name="connsiteY13" fmla="*/ 3366 h 9961"/>
                    <a:gd name="connsiteX14" fmla="*/ 2036 w 9765"/>
                    <a:gd name="connsiteY14" fmla="*/ 7572 h 9961"/>
                    <a:gd name="connsiteX15" fmla="*/ 1813 w 9765"/>
                    <a:gd name="connsiteY15" fmla="*/ 6670 h 9961"/>
                    <a:gd name="connsiteX16" fmla="*/ 772 w 9765"/>
                    <a:gd name="connsiteY16" fmla="*/ 5060 h 9961"/>
                    <a:gd name="connsiteX17" fmla="*/ 13 w 9765"/>
                    <a:gd name="connsiteY17" fmla="*/ 5206 h 9961"/>
                    <a:gd name="connsiteX18" fmla="*/ 1133 w 9765"/>
                    <a:gd name="connsiteY18" fmla="*/ 7217 h 9961"/>
                    <a:gd name="connsiteX19" fmla="*/ 2143 w 9765"/>
                    <a:gd name="connsiteY19" fmla="*/ 8807 h 9961"/>
                    <a:gd name="connsiteX20" fmla="*/ 5069 w 9765"/>
                    <a:gd name="connsiteY20" fmla="*/ 8739 h 9961"/>
                    <a:gd name="connsiteX21" fmla="*/ 7498 w 9765"/>
                    <a:gd name="connsiteY21" fmla="*/ 9260 h 9961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296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47 w 10010"/>
                    <a:gd name="connsiteY21" fmla="*/ 9182 h 10000"/>
                    <a:gd name="connsiteX0" fmla="*/ 7678 w 10010"/>
                    <a:gd name="connsiteY0" fmla="*/ 9296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  <a:gd name="connsiteX0" fmla="*/ 7678 w 10010"/>
                    <a:gd name="connsiteY0" fmla="*/ 9113 h 10000"/>
                    <a:gd name="connsiteX1" fmla="*/ 9715 w 10010"/>
                    <a:gd name="connsiteY1" fmla="*/ 10000 h 10000"/>
                    <a:gd name="connsiteX2" fmla="*/ 9987 w 10010"/>
                    <a:gd name="connsiteY2" fmla="*/ 9830 h 10000"/>
                    <a:gd name="connsiteX3" fmla="*/ 8984 w 10010"/>
                    <a:gd name="connsiteY3" fmla="*/ 8870 h 10000"/>
                    <a:gd name="connsiteX4" fmla="*/ 6437 w 10010"/>
                    <a:gd name="connsiteY4" fmla="*/ 8064 h 10000"/>
                    <a:gd name="connsiteX5" fmla="*/ 4994 w 10010"/>
                    <a:gd name="connsiteY5" fmla="*/ 7876 h 10000"/>
                    <a:gd name="connsiteX6" fmla="*/ 5389 w 10010"/>
                    <a:gd name="connsiteY6" fmla="*/ 212 h 10000"/>
                    <a:gd name="connsiteX7" fmla="*/ 4541 w 10010"/>
                    <a:gd name="connsiteY7" fmla="*/ 8 h 10000"/>
                    <a:gd name="connsiteX8" fmla="*/ 4178 w 10010"/>
                    <a:gd name="connsiteY8" fmla="*/ 1536 h 10000"/>
                    <a:gd name="connsiteX9" fmla="*/ 3739 w 10010"/>
                    <a:gd name="connsiteY9" fmla="*/ 4635 h 10000"/>
                    <a:gd name="connsiteX10" fmla="*/ 3563 w 10010"/>
                    <a:gd name="connsiteY10" fmla="*/ 4774 h 10000"/>
                    <a:gd name="connsiteX11" fmla="*/ 2940 w 10010"/>
                    <a:gd name="connsiteY11" fmla="*/ 264 h 10000"/>
                    <a:gd name="connsiteX12" fmla="*/ 2043 w 10010"/>
                    <a:gd name="connsiteY12" fmla="*/ 5 h 10000"/>
                    <a:gd name="connsiteX13" fmla="*/ 2127 w 10010"/>
                    <a:gd name="connsiteY13" fmla="*/ 3379 h 10000"/>
                    <a:gd name="connsiteX14" fmla="*/ 2085 w 10010"/>
                    <a:gd name="connsiteY14" fmla="*/ 7602 h 10000"/>
                    <a:gd name="connsiteX15" fmla="*/ 1857 w 10010"/>
                    <a:gd name="connsiteY15" fmla="*/ 6696 h 10000"/>
                    <a:gd name="connsiteX16" fmla="*/ 791 w 10010"/>
                    <a:gd name="connsiteY16" fmla="*/ 5080 h 10000"/>
                    <a:gd name="connsiteX17" fmla="*/ 13 w 10010"/>
                    <a:gd name="connsiteY17" fmla="*/ 5226 h 10000"/>
                    <a:gd name="connsiteX18" fmla="*/ 1160 w 10010"/>
                    <a:gd name="connsiteY18" fmla="*/ 7245 h 10000"/>
                    <a:gd name="connsiteX19" fmla="*/ 2195 w 10010"/>
                    <a:gd name="connsiteY19" fmla="*/ 8841 h 10000"/>
                    <a:gd name="connsiteX20" fmla="*/ 5191 w 10010"/>
                    <a:gd name="connsiteY20" fmla="*/ 8773 h 10000"/>
                    <a:gd name="connsiteX21" fmla="*/ 7678 w 10010"/>
                    <a:gd name="connsiteY21" fmla="*/ 9113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010" h="10000">
                      <a:moveTo>
                        <a:pt x="7678" y="9113"/>
                      </a:moveTo>
                      <a:cubicBezTo>
                        <a:pt x="8661" y="9363"/>
                        <a:pt x="8924" y="9987"/>
                        <a:pt x="9715" y="10000"/>
                      </a:cubicBezTo>
                      <a:cubicBezTo>
                        <a:pt x="9786" y="9958"/>
                        <a:pt x="9919" y="9871"/>
                        <a:pt x="9987" y="9830"/>
                      </a:cubicBezTo>
                      <a:cubicBezTo>
                        <a:pt x="10134" y="9257"/>
                        <a:pt x="9575" y="9172"/>
                        <a:pt x="8984" y="8870"/>
                      </a:cubicBezTo>
                      <a:cubicBezTo>
                        <a:pt x="8393" y="8568"/>
                        <a:pt x="7746" y="8161"/>
                        <a:pt x="6437" y="8064"/>
                      </a:cubicBezTo>
                      <a:cubicBezTo>
                        <a:pt x="5129" y="7968"/>
                        <a:pt x="5470" y="7957"/>
                        <a:pt x="4994" y="7876"/>
                      </a:cubicBezTo>
                      <a:cubicBezTo>
                        <a:pt x="4938" y="5318"/>
                        <a:pt x="5110" y="2763"/>
                        <a:pt x="5389" y="212"/>
                      </a:cubicBezTo>
                      <a:cubicBezTo>
                        <a:pt x="5191" y="-8"/>
                        <a:pt x="4861" y="-8"/>
                        <a:pt x="4541" y="8"/>
                      </a:cubicBezTo>
                      <a:cubicBezTo>
                        <a:pt x="4182" y="476"/>
                        <a:pt x="4305" y="1028"/>
                        <a:pt x="4178" y="1536"/>
                      </a:cubicBezTo>
                      <a:cubicBezTo>
                        <a:pt x="4115" y="2574"/>
                        <a:pt x="3889" y="3602"/>
                        <a:pt x="3739" y="4635"/>
                      </a:cubicBezTo>
                      <a:cubicBezTo>
                        <a:pt x="3693" y="4669"/>
                        <a:pt x="3605" y="4739"/>
                        <a:pt x="3563" y="4774"/>
                      </a:cubicBezTo>
                      <a:cubicBezTo>
                        <a:pt x="3197" y="3288"/>
                        <a:pt x="3186" y="1758"/>
                        <a:pt x="2940" y="264"/>
                      </a:cubicBezTo>
                      <a:cubicBezTo>
                        <a:pt x="2835" y="-39"/>
                        <a:pt x="2370" y="0"/>
                        <a:pt x="2043" y="5"/>
                      </a:cubicBezTo>
                      <a:cubicBezTo>
                        <a:pt x="1888" y="1127"/>
                        <a:pt x="2170" y="2255"/>
                        <a:pt x="2127" y="3379"/>
                      </a:cubicBezTo>
                      <a:cubicBezTo>
                        <a:pt x="2095" y="4787"/>
                        <a:pt x="2170" y="6197"/>
                        <a:pt x="2085" y="7602"/>
                      </a:cubicBezTo>
                      <a:cubicBezTo>
                        <a:pt x="1980" y="7303"/>
                        <a:pt x="1941" y="6997"/>
                        <a:pt x="1857" y="6696"/>
                      </a:cubicBezTo>
                      <a:cubicBezTo>
                        <a:pt x="1561" y="6137"/>
                        <a:pt x="1012" y="5663"/>
                        <a:pt x="791" y="5080"/>
                      </a:cubicBezTo>
                      <a:cubicBezTo>
                        <a:pt x="664" y="4761"/>
                        <a:pt x="-107" y="4871"/>
                        <a:pt x="13" y="5226"/>
                      </a:cubicBezTo>
                      <a:cubicBezTo>
                        <a:pt x="182" y="5953"/>
                        <a:pt x="1002" y="6566"/>
                        <a:pt x="1160" y="7245"/>
                      </a:cubicBezTo>
                      <a:cubicBezTo>
                        <a:pt x="1259" y="7829"/>
                        <a:pt x="1259" y="8648"/>
                        <a:pt x="2195" y="8841"/>
                      </a:cubicBezTo>
                      <a:cubicBezTo>
                        <a:pt x="3193" y="8889"/>
                        <a:pt x="4203" y="8904"/>
                        <a:pt x="5191" y="8773"/>
                      </a:cubicBezTo>
                      <a:cubicBezTo>
                        <a:pt x="6020" y="8886"/>
                        <a:pt x="6695" y="8863"/>
                        <a:pt x="7678" y="91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Freeform 99">
                  <a:extLst>
                    <a:ext uri="{FF2B5EF4-FFF2-40B4-BE49-F238E27FC236}">
                      <a16:creationId xmlns="" xmlns:a16="http://schemas.microsoft.com/office/drawing/2014/main" id="{241C1C13-FCA3-83CC-4062-F0F8288F4A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136" y="3421"/>
                  <a:ext cx="225" cy="218"/>
                </a:xfrm>
                <a:custGeom>
                  <a:avLst/>
                  <a:gdLst>
                    <a:gd name="T0" fmla="*/ 346 w 981"/>
                    <a:gd name="T1" fmla="*/ 894 h 954"/>
                    <a:gd name="T2" fmla="*/ 886 w 981"/>
                    <a:gd name="T3" fmla="*/ 598 h 954"/>
                    <a:gd name="T4" fmla="*/ 473 w 981"/>
                    <a:gd name="T5" fmla="*/ 20 h 954"/>
                    <a:gd name="T6" fmla="*/ 25 w 981"/>
                    <a:gd name="T7" fmla="*/ 461 h 954"/>
                    <a:gd name="T8" fmla="*/ 346 w 981"/>
                    <a:gd name="T9" fmla="*/ 894 h 9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1" h="954">
                      <a:moveTo>
                        <a:pt x="346" y="894"/>
                      </a:moveTo>
                      <a:cubicBezTo>
                        <a:pt x="570" y="954"/>
                        <a:pt x="822" y="822"/>
                        <a:pt x="886" y="598"/>
                      </a:cubicBezTo>
                      <a:cubicBezTo>
                        <a:pt x="981" y="332"/>
                        <a:pt x="759" y="10"/>
                        <a:pt x="473" y="20"/>
                      </a:cubicBezTo>
                      <a:cubicBezTo>
                        <a:pt x="236" y="0"/>
                        <a:pt x="0" y="220"/>
                        <a:pt x="25" y="461"/>
                      </a:cubicBezTo>
                      <a:cubicBezTo>
                        <a:pt x="2" y="660"/>
                        <a:pt x="162" y="842"/>
                        <a:pt x="346" y="89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Freeform 100">
                  <a:extLst>
                    <a:ext uri="{FF2B5EF4-FFF2-40B4-BE49-F238E27FC236}">
                      <a16:creationId xmlns="" xmlns:a16="http://schemas.microsoft.com/office/drawing/2014/main" id="{C55B053C-85F7-49AC-F06C-A5FAFBDD77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527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7" name="Freeform 101">
                  <a:extLst>
                    <a:ext uri="{FF2B5EF4-FFF2-40B4-BE49-F238E27FC236}">
                      <a16:creationId xmlns="" xmlns:a16="http://schemas.microsoft.com/office/drawing/2014/main" id="{B24F8D0B-6E47-CB62-4271-3B449404E2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063" y="3639"/>
                  <a:ext cx="364" cy="264"/>
                </a:xfrm>
                <a:custGeom>
                  <a:avLst/>
                  <a:gdLst>
                    <a:gd name="T0" fmla="*/ 152 w 1591"/>
                    <a:gd name="T1" fmla="*/ 924 h 1158"/>
                    <a:gd name="T2" fmla="*/ 758 w 1591"/>
                    <a:gd name="T3" fmla="*/ 1140 h 1158"/>
                    <a:gd name="T4" fmla="*/ 1457 w 1591"/>
                    <a:gd name="T5" fmla="*/ 901 h 1158"/>
                    <a:gd name="T6" fmla="*/ 1591 w 1591"/>
                    <a:gd name="T7" fmla="*/ 18 h 1158"/>
                    <a:gd name="T8" fmla="*/ 1335 w 1591"/>
                    <a:gd name="T9" fmla="*/ 7 h 1158"/>
                    <a:gd name="T10" fmla="*/ 1251 w 1591"/>
                    <a:gd name="T11" fmla="*/ 506 h 1158"/>
                    <a:gd name="T12" fmla="*/ 1227 w 1591"/>
                    <a:gd name="T13" fmla="*/ 10 h 1158"/>
                    <a:gd name="T14" fmla="*/ 391 w 1591"/>
                    <a:gd name="T15" fmla="*/ 8 h 1158"/>
                    <a:gd name="T16" fmla="*/ 373 w 1591"/>
                    <a:gd name="T17" fmla="*/ 496 h 1158"/>
                    <a:gd name="T18" fmla="*/ 283 w 1591"/>
                    <a:gd name="T19" fmla="*/ 5 h 1158"/>
                    <a:gd name="T20" fmla="*/ 0 w 1591"/>
                    <a:gd name="T21" fmla="*/ 42 h 1158"/>
                    <a:gd name="T22" fmla="*/ 152 w 1591"/>
                    <a:gd name="T23" fmla="*/ 924 h 1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1" h="1158">
                      <a:moveTo>
                        <a:pt x="152" y="924"/>
                      </a:moveTo>
                      <a:cubicBezTo>
                        <a:pt x="305" y="1093"/>
                        <a:pt x="537" y="1154"/>
                        <a:pt x="758" y="1140"/>
                      </a:cubicBezTo>
                      <a:cubicBezTo>
                        <a:pt x="1009" y="1158"/>
                        <a:pt x="1282" y="1088"/>
                        <a:pt x="1457" y="901"/>
                      </a:cubicBezTo>
                      <a:cubicBezTo>
                        <a:pt x="1573" y="624"/>
                        <a:pt x="1588" y="315"/>
                        <a:pt x="1591" y="18"/>
                      </a:cubicBezTo>
                      <a:cubicBezTo>
                        <a:pt x="1505" y="17"/>
                        <a:pt x="1420" y="13"/>
                        <a:pt x="1335" y="7"/>
                      </a:cubicBezTo>
                      <a:cubicBezTo>
                        <a:pt x="1305" y="173"/>
                        <a:pt x="1286" y="341"/>
                        <a:pt x="1251" y="506"/>
                      </a:cubicBezTo>
                      <a:cubicBezTo>
                        <a:pt x="1236" y="341"/>
                        <a:pt x="1232" y="175"/>
                        <a:pt x="1227" y="10"/>
                      </a:cubicBezTo>
                      <a:cubicBezTo>
                        <a:pt x="949" y="5"/>
                        <a:pt x="670" y="11"/>
                        <a:pt x="391" y="8"/>
                      </a:cubicBezTo>
                      <a:cubicBezTo>
                        <a:pt x="390" y="171"/>
                        <a:pt x="398" y="335"/>
                        <a:pt x="373" y="496"/>
                      </a:cubicBezTo>
                      <a:cubicBezTo>
                        <a:pt x="334" y="334"/>
                        <a:pt x="316" y="168"/>
                        <a:pt x="283" y="5"/>
                      </a:cubicBezTo>
                      <a:cubicBezTo>
                        <a:pt x="187" y="10"/>
                        <a:pt x="88" y="0"/>
                        <a:pt x="0" y="42"/>
                      </a:cubicBezTo>
                      <a:cubicBezTo>
                        <a:pt x="53" y="335"/>
                        <a:pt x="17" y="650"/>
                        <a:pt x="152" y="924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8" name="Freeform 102">
                  <a:extLst>
                    <a:ext uri="{FF2B5EF4-FFF2-40B4-BE49-F238E27FC236}">
                      <a16:creationId xmlns="" xmlns:a16="http://schemas.microsoft.com/office/drawing/2014/main" id="{068C3743-C48A-8BA0-822D-8CE4733504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458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9" name="Freeform 100">
                  <a:extLst>
                    <a:ext uri="{FF2B5EF4-FFF2-40B4-BE49-F238E27FC236}">
                      <a16:creationId xmlns="" xmlns:a16="http://schemas.microsoft.com/office/drawing/2014/main" id="{5F77AB2B-7F98-0411-26A1-D92E186D03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69" y="3420"/>
                  <a:ext cx="231" cy="221"/>
                </a:xfrm>
                <a:custGeom>
                  <a:avLst/>
                  <a:gdLst>
                    <a:gd name="T0" fmla="*/ 336 w 1009"/>
                    <a:gd name="T1" fmla="*/ 893 h 967"/>
                    <a:gd name="T2" fmla="*/ 892 w 1009"/>
                    <a:gd name="T3" fmla="*/ 623 h 967"/>
                    <a:gd name="T4" fmla="*/ 490 w 1009"/>
                    <a:gd name="T5" fmla="*/ 27 h 967"/>
                    <a:gd name="T6" fmla="*/ 39 w 1009"/>
                    <a:gd name="T7" fmla="*/ 502 h 967"/>
                    <a:gd name="T8" fmla="*/ 336 w 1009"/>
                    <a:gd name="T9" fmla="*/ 893 h 9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9" h="967">
                      <a:moveTo>
                        <a:pt x="336" y="893"/>
                      </a:moveTo>
                      <a:cubicBezTo>
                        <a:pt x="560" y="967"/>
                        <a:pt x="813" y="845"/>
                        <a:pt x="892" y="623"/>
                      </a:cubicBezTo>
                      <a:cubicBezTo>
                        <a:pt x="1009" y="359"/>
                        <a:pt x="782" y="12"/>
                        <a:pt x="490" y="27"/>
                      </a:cubicBezTo>
                      <a:cubicBezTo>
                        <a:pt x="234" y="0"/>
                        <a:pt x="0" y="248"/>
                        <a:pt x="39" y="502"/>
                      </a:cubicBezTo>
                      <a:cubicBezTo>
                        <a:pt x="28" y="683"/>
                        <a:pt x="174" y="835"/>
                        <a:pt x="336" y="893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0" name="Freeform 102">
                  <a:extLst>
                    <a:ext uri="{FF2B5EF4-FFF2-40B4-BE49-F238E27FC236}">
                      <a16:creationId xmlns="" xmlns:a16="http://schemas.microsoft.com/office/drawing/2014/main" id="{591A012D-BFF5-6C07-5370-6CFCCAA861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5900" y="3638"/>
                  <a:ext cx="364" cy="264"/>
                </a:xfrm>
                <a:custGeom>
                  <a:avLst/>
                  <a:gdLst>
                    <a:gd name="T0" fmla="*/ 152 w 1594"/>
                    <a:gd name="T1" fmla="*/ 918 h 1153"/>
                    <a:gd name="T2" fmla="*/ 759 w 1594"/>
                    <a:gd name="T3" fmla="*/ 1133 h 1153"/>
                    <a:gd name="T4" fmla="*/ 1466 w 1594"/>
                    <a:gd name="T5" fmla="*/ 868 h 1153"/>
                    <a:gd name="T6" fmla="*/ 1594 w 1594"/>
                    <a:gd name="T7" fmla="*/ 6 h 1153"/>
                    <a:gd name="T8" fmla="*/ 1311 w 1594"/>
                    <a:gd name="T9" fmla="*/ 20 h 1153"/>
                    <a:gd name="T10" fmla="*/ 1253 w 1594"/>
                    <a:gd name="T11" fmla="*/ 512 h 1153"/>
                    <a:gd name="T12" fmla="*/ 1231 w 1594"/>
                    <a:gd name="T13" fmla="*/ 6 h 1153"/>
                    <a:gd name="T14" fmla="*/ 397 w 1594"/>
                    <a:gd name="T15" fmla="*/ 4 h 1153"/>
                    <a:gd name="T16" fmla="*/ 370 w 1594"/>
                    <a:gd name="T17" fmla="*/ 507 h 1153"/>
                    <a:gd name="T18" fmla="*/ 284 w 1594"/>
                    <a:gd name="T19" fmla="*/ 8 h 1153"/>
                    <a:gd name="T20" fmla="*/ 0 w 1594"/>
                    <a:gd name="T21" fmla="*/ 9 h 1153"/>
                    <a:gd name="T22" fmla="*/ 152 w 1594"/>
                    <a:gd name="T23" fmla="*/ 918 h 1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94" h="1153">
                      <a:moveTo>
                        <a:pt x="152" y="918"/>
                      </a:moveTo>
                      <a:cubicBezTo>
                        <a:pt x="305" y="1085"/>
                        <a:pt x="538" y="1149"/>
                        <a:pt x="759" y="1133"/>
                      </a:cubicBezTo>
                      <a:cubicBezTo>
                        <a:pt x="1016" y="1153"/>
                        <a:pt x="1302" y="1078"/>
                        <a:pt x="1466" y="868"/>
                      </a:cubicBezTo>
                      <a:cubicBezTo>
                        <a:pt x="1575" y="597"/>
                        <a:pt x="1582" y="295"/>
                        <a:pt x="1594" y="6"/>
                      </a:cubicBezTo>
                      <a:cubicBezTo>
                        <a:pt x="1500" y="7"/>
                        <a:pt x="1405" y="8"/>
                        <a:pt x="1311" y="20"/>
                      </a:cubicBezTo>
                      <a:cubicBezTo>
                        <a:pt x="1319" y="186"/>
                        <a:pt x="1281" y="349"/>
                        <a:pt x="1253" y="512"/>
                      </a:cubicBezTo>
                      <a:cubicBezTo>
                        <a:pt x="1230" y="344"/>
                        <a:pt x="1236" y="175"/>
                        <a:pt x="1231" y="6"/>
                      </a:cubicBezTo>
                      <a:cubicBezTo>
                        <a:pt x="953" y="0"/>
                        <a:pt x="675" y="0"/>
                        <a:pt x="397" y="4"/>
                      </a:cubicBezTo>
                      <a:cubicBezTo>
                        <a:pt x="391" y="172"/>
                        <a:pt x="388" y="340"/>
                        <a:pt x="370" y="507"/>
                      </a:cubicBezTo>
                      <a:cubicBezTo>
                        <a:pt x="341" y="341"/>
                        <a:pt x="315" y="174"/>
                        <a:pt x="284" y="8"/>
                      </a:cubicBezTo>
                      <a:cubicBezTo>
                        <a:pt x="189" y="8"/>
                        <a:pt x="95" y="8"/>
                        <a:pt x="0" y="9"/>
                      </a:cubicBezTo>
                      <a:cubicBezTo>
                        <a:pt x="49" y="311"/>
                        <a:pt x="16" y="636"/>
                        <a:pt x="152" y="918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61" name="Freeform 99">
              <a:extLst>
                <a:ext uri="{FF2B5EF4-FFF2-40B4-BE49-F238E27FC236}">
                  <a16:creationId xmlns="" xmlns:a16="http://schemas.microsoft.com/office/drawing/2014/main" id="{F2AA681D-8215-0D59-8199-08CB94D7442A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3759118" y="4530231"/>
              <a:ext cx="515701" cy="499657"/>
            </a:xfrm>
            <a:custGeom>
              <a:avLst/>
              <a:gdLst>
                <a:gd name="T0" fmla="*/ 346 w 981"/>
                <a:gd name="T1" fmla="*/ 894 h 954"/>
                <a:gd name="T2" fmla="*/ 886 w 981"/>
                <a:gd name="T3" fmla="*/ 598 h 954"/>
                <a:gd name="T4" fmla="*/ 473 w 981"/>
                <a:gd name="T5" fmla="*/ 20 h 954"/>
                <a:gd name="T6" fmla="*/ 25 w 981"/>
                <a:gd name="T7" fmla="*/ 461 h 954"/>
                <a:gd name="T8" fmla="*/ 346 w 981"/>
                <a:gd name="T9" fmla="*/ 894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1" h="954">
                  <a:moveTo>
                    <a:pt x="346" y="894"/>
                  </a:moveTo>
                  <a:cubicBezTo>
                    <a:pt x="570" y="954"/>
                    <a:pt x="822" y="822"/>
                    <a:pt x="886" y="598"/>
                  </a:cubicBezTo>
                  <a:cubicBezTo>
                    <a:pt x="981" y="332"/>
                    <a:pt x="759" y="10"/>
                    <a:pt x="473" y="20"/>
                  </a:cubicBezTo>
                  <a:cubicBezTo>
                    <a:pt x="236" y="0"/>
                    <a:pt x="0" y="220"/>
                    <a:pt x="25" y="461"/>
                  </a:cubicBezTo>
                  <a:cubicBezTo>
                    <a:pt x="2" y="660"/>
                    <a:pt x="162" y="842"/>
                    <a:pt x="346" y="894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520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 flipH="1">
            <a:off x="5184068" y="3062787"/>
            <a:ext cx="12398" cy="293621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280555" y="275040"/>
            <a:ext cx="1002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a typeface="+mj-ea"/>
                <a:cs typeface="+mj-cs"/>
              </a:rPr>
              <a:t>Система мониторинговых исследований качества образования</a:t>
            </a:r>
            <a:r>
              <a:rPr lang="en-US" sz="4000" b="1" dirty="0">
                <a:solidFill>
                  <a:srgbClr val="002060"/>
                </a:solidFill>
                <a:ea typeface="+mj-ea"/>
                <a:cs typeface="+mj-cs"/>
              </a:rPr>
              <a:t> - 2024</a:t>
            </a:r>
            <a:endParaRPr lang="ru-RU" sz="4000" b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3114" y="2919920"/>
            <a:ext cx="381907" cy="3524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137" y="5999005"/>
            <a:ext cx="381907" cy="35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7546" y="1765613"/>
            <a:ext cx="474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cs typeface="Arial" panose="020B0604020202020204" pitchFamily="34" charset="0"/>
              </a:rPr>
              <a:t>Оценка качества образовательных результатов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177" y="2814506"/>
            <a:ext cx="427498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cs typeface="Arial" panose="020B0604020202020204" pitchFamily="34" charset="0"/>
              </a:rPr>
              <a:t>Федеральные процедуры оценки качества </a:t>
            </a:r>
          </a:p>
          <a:p>
            <a:pPr marL="342900" indent="-342900" algn="just">
              <a:buFontTx/>
              <a:buAutoNum type="arabicPeriod"/>
            </a:pPr>
            <a:r>
              <a:rPr lang="ru-RU" dirty="0">
                <a:cs typeface="Arial" panose="020B0604020202020204" pitchFamily="34" charset="0"/>
              </a:rPr>
              <a:t>ГИА</a:t>
            </a:r>
          </a:p>
          <a:p>
            <a:pPr marL="342900" indent="-342900" algn="just">
              <a:buAutoNum type="arabicPeriod"/>
            </a:pPr>
            <a:r>
              <a:rPr lang="ru-RU" dirty="0">
                <a:cs typeface="Arial" panose="020B0604020202020204" pitchFamily="34" charset="0"/>
              </a:rPr>
              <a:t>ВПР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ru-RU" dirty="0">
                <a:cs typeface="Arial" panose="020B0604020202020204" pitchFamily="34" charset="0"/>
              </a:rPr>
              <a:t>ОО</a:t>
            </a:r>
          </a:p>
          <a:p>
            <a:pPr marL="342900" indent="-342900" algn="just">
              <a:buAutoNum type="arabicPeriod"/>
            </a:pPr>
            <a:r>
              <a:rPr lang="ru-RU" dirty="0">
                <a:cs typeface="Arial" panose="020B0604020202020204" pitchFamily="34" charset="0"/>
              </a:rPr>
              <a:t>ВПР СПО</a:t>
            </a:r>
          </a:p>
          <a:p>
            <a:pPr marL="342900" indent="-342900" algn="just">
              <a:buAutoNum type="arabicPeriod"/>
            </a:pPr>
            <a:r>
              <a:rPr lang="ru-RU" dirty="0">
                <a:cs typeface="Arial" panose="020B0604020202020204" pitchFamily="34" charset="0"/>
              </a:rPr>
              <a:t>НИКО</a:t>
            </a:r>
          </a:p>
          <a:p>
            <a:pPr marL="342900" indent="-342900" algn="just">
              <a:buAutoNum type="arabicPeriod"/>
            </a:pPr>
            <a:r>
              <a:rPr lang="ru-RU" dirty="0">
                <a:cs typeface="Arial" panose="020B0604020202020204" pitchFamily="34" charset="0"/>
              </a:rPr>
              <a:t>Оценка ФГ на основе практики международных исследований качества образования (ЧГ, МГ, ЕНГ)</a:t>
            </a:r>
          </a:p>
          <a:p>
            <a:pPr marL="342900" indent="-342900" algn="just">
              <a:buAutoNum type="arabicPeriod"/>
            </a:pP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36807" y="1740895"/>
            <a:ext cx="5030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cs typeface="Arial" panose="020B0604020202020204" pitchFamily="34" charset="0"/>
              </a:rPr>
              <a:t>Оценка качества </a:t>
            </a:r>
            <a:r>
              <a:rPr lang="en-US" sz="2400" b="1" dirty="0">
                <a:cs typeface="Arial" panose="020B0604020202020204" pitchFamily="34" charset="0"/>
              </a:rPr>
              <a:t/>
            </a:r>
            <a:br>
              <a:rPr lang="en-US" sz="2400" b="1" dirty="0">
                <a:cs typeface="Arial" panose="020B0604020202020204" pitchFamily="34" charset="0"/>
              </a:rPr>
            </a:br>
            <a:r>
              <a:rPr lang="ru-RU" sz="2400" b="1" dirty="0">
                <a:cs typeface="Arial" panose="020B0604020202020204" pitchFamily="34" charset="0"/>
              </a:rPr>
              <a:t>образовательной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95620" y="2814506"/>
            <a:ext cx="69375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cs typeface="Arial" panose="020B0604020202020204" pitchFamily="34" charset="0"/>
              </a:rPr>
              <a:t>Региональные мониторинги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по выявлению ОО, находящихся в зоне риска снижения образовательных результатов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обеспечения объективности процедур оценки качества образования в ОО</a:t>
            </a:r>
            <a:endParaRPr lang="en-US" dirty="0"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функционирования механизмов ВСОКО в ОО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графиков оценочных процедур ОО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по оценке функциональной грамотности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сформированности системы оценки достижения планируемых результатов освоения ООП СОО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cs typeface="Arial" panose="020B0604020202020204" pitchFamily="34" charset="0"/>
              </a:rPr>
              <a:t>Мониторинг сформированности планов внеурочной деятельности ОО на уровне СОО в соответствии с выбранным профилем</a:t>
            </a:r>
          </a:p>
        </p:txBody>
      </p:sp>
      <p:cxnSp>
        <p:nvCxnSpPr>
          <p:cNvPr id="15" name="Прямая соединительная линия 14"/>
          <p:cNvCxnSpPr>
            <a:stCxn id="16" idx="0"/>
            <a:endCxn id="19" idx="2"/>
          </p:cNvCxnSpPr>
          <p:nvPr/>
        </p:nvCxnSpPr>
        <p:spPr>
          <a:xfrm flipH="1">
            <a:off x="292224" y="2886575"/>
            <a:ext cx="13392" cy="238656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62" y="2886575"/>
            <a:ext cx="381907" cy="35242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0" y="4920719"/>
            <a:ext cx="381907" cy="352425"/>
          </a:xfrm>
          <a:prstGeom prst="rect">
            <a:avLst/>
          </a:prstGeom>
        </p:spPr>
      </p:pic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537CB83D-9993-3BD3-ACD8-3AE6EC9B0548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="" xmlns:a16="http://schemas.microsoft.com/office/drawing/2014/main" id="{C8522E7F-BA6E-35E7-AF2C-39C416236ECC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8" name="Picture 2">
              <a:extLst>
                <a:ext uri="{FF2B5EF4-FFF2-40B4-BE49-F238E27FC236}">
                  <a16:creationId xmlns="" xmlns:a16="http://schemas.microsoft.com/office/drawing/2014/main" id="{78D4FC87-DFA5-D7C3-F161-2CB00A3CCD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200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9598"/>
            <a:ext cx="10515600" cy="107171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Основная идея мониторингов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69072DD-9978-DD40-BD0B-D0E7F59E759F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261DBAE-DB7E-EBED-4F64-2E8BAD6D429B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="" xmlns:a16="http://schemas.microsoft.com/office/drawing/2014/main" id="{DBB91257-C839-8BD8-872B-8579B5EE322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CA2FCA83-220D-AE5C-B97D-96597F8EE917}"/>
              </a:ext>
            </a:extLst>
          </p:cNvPr>
          <p:cNvSpPr/>
          <p:nvPr/>
        </p:nvSpPr>
        <p:spPr>
          <a:xfrm>
            <a:off x="563686" y="1955375"/>
            <a:ext cx="11155348" cy="1071716"/>
          </a:xfrm>
          <a:prstGeom prst="roundRect">
            <a:avLst/>
          </a:prstGeom>
          <a:solidFill>
            <a:srgbClr val="2867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25" algn="just"/>
            <a:r>
              <a:rPr lang="ru-RU" sz="2800" dirty="0">
                <a:solidFill>
                  <a:schemeClr val="bg1"/>
                </a:solidFill>
              </a:rPr>
              <a:t>Помочь ОО выстроить объективную ВСОКО (выявить дефициты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и увидеть перспективы развития)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292362A2-EAA0-30DA-2BDD-90003254D7D9}"/>
              </a:ext>
            </a:extLst>
          </p:cNvPr>
          <p:cNvSpPr/>
          <p:nvPr/>
        </p:nvSpPr>
        <p:spPr>
          <a:xfrm>
            <a:off x="563686" y="3671070"/>
            <a:ext cx="11155348" cy="1071716"/>
          </a:xfrm>
          <a:prstGeom prst="roundRect">
            <a:avLst/>
          </a:prstGeom>
          <a:solidFill>
            <a:srgbClr val="2867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25" algn="just"/>
            <a:r>
              <a:rPr lang="ru-RU" sz="2800" dirty="0">
                <a:solidFill>
                  <a:schemeClr val="bg1"/>
                </a:solidFill>
              </a:rPr>
              <a:t>Обратить внимание ОО на актуальные вызовы / тренды 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при построении ВСОКО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EDF4F6E1-A3FD-AB1B-8FC2-16F19381DE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16130" y="2171677"/>
            <a:ext cx="648000" cy="64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A8AA716-0263-9289-DE47-3F4BC36760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36757" y="3882928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026" y="1"/>
            <a:ext cx="10515600" cy="107171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Этапы проведения мониторингов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69072DD-9978-DD40-BD0B-D0E7F59E759F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261DBAE-DB7E-EBED-4F64-2E8BAD6D429B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="" xmlns:a16="http://schemas.microsoft.com/office/drawing/2014/main" id="{DBB91257-C839-8BD8-872B-8579B5EE322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3543270-966B-CBF8-0F6D-3E7E52C12843}"/>
              </a:ext>
            </a:extLst>
          </p:cNvPr>
          <p:cNvSpPr/>
          <p:nvPr/>
        </p:nvSpPr>
        <p:spPr>
          <a:xfrm>
            <a:off x="448500" y="5280017"/>
            <a:ext cx="11295000" cy="135000"/>
          </a:xfrm>
          <a:prstGeom prst="rect">
            <a:avLst/>
          </a:prstGeom>
          <a:solidFill>
            <a:schemeClr val="bg2">
              <a:lumMod val="50000"/>
              <a:alpha val="54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>
            <a:extLst>
              <a:ext uri="{FF2B5EF4-FFF2-40B4-BE49-F238E27FC236}">
                <a16:creationId xmlns="" xmlns:a16="http://schemas.microsoft.com/office/drawing/2014/main" id="{816E6B8B-BE54-275E-4F84-490BB72D0EC3}"/>
              </a:ext>
            </a:extLst>
          </p:cNvPr>
          <p:cNvGrpSpPr/>
          <p:nvPr/>
        </p:nvGrpSpPr>
        <p:grpSpPr>
          <a:xfrm>
            <a:off x="9853517" y="5153149"/>
            <a:ext cx="360000" cy="360000"/>
            <a:chOff x="3013581" y="3249000"/>
            <a:chExt cx="360000" cy="360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8" name="Овал 17">
              <a:extLst>
                <a:ext uri="{FF2B5EF4-FFF2-40B4-BE49-F238E27FC236}">
                  <a16:creationId xmlns="" xmlns:a16="http://schemas.microsoft.com/office/drawing/2014/main" id="{EB964E31-731A-3DEC-8F97-4246CCF2319A}"/>
                </a:ext>
              </a:extLst>
            </p:cNvPr>
            <p:cNvSpPr/>
            <p:nvPr/>
          </p:nvSpPr>
          <p:spPr>
            <a:xfrm>
              <a:off x="3046268" y="3282330"/>
              <a:ext cx="288000" cy="288000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5C5D26F0-63E1-C07F-8CE0-F7B746506016}"/>
                </a:ext>
              </a:extLst>
            </p:cNvPr>
            <p:cNvSpPr/>
            <p:nvPr/>
          </p:nvSpPr>
          <p:spPr>
            <a:xfrm>
              <a:off x="3013581" y="3249000"/>
              <a:ext cx="360000" cy="360000"/>
            </a:xfrm>
            <a:prstGeom prst="ellipse">
              <a:avLst/>
            </a:prstGeom>
            <a:noFill/>
            <a:ln w="444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="" xmlns:a16="http://schemas.microsoft.com/office/drawing/2014/main" id="{E6F86779-2925-A34F-EC82-2A1822528633}"/>
              </a:ext>
            </a:extLst>
          </p:cNvPr>
          <p:cNvGrpSpPr/>
          <p:nvPr/>
        </p:nvGrpSpPr>
        <p:grpSpPr>
          <a:xfrm>
            <a:off x="5902266" y="5140179"/>
            <a:ext cx="360000" cy="360000"/>
            <a:chOff x="3013581" y="3249000"/>
            <a:chExt cx="360000" cy="360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0" name="Овал 29">
              <a:extLst>
                <a:ext uri="{FF2B5EF4-FFF2-40B4-BE49-F238E27FC236}">
                  <a16:creationId xmlns="" xmlns:a16="http://schemas.microsoft.com/office/drawing/2014/main" id="{814336D7-5442-6E53-D4F3-B9F97E1B836D}"/>
                </a:ext>
              </a:extLst>
            </p:cNvPr>
            <p:cNvSpPr/>
            <p:nvPr/>
          </p:nvSpPr>
          <p:spPr>
            <a:xfrm>
              <a:off x="3044369" y="3282930"/>
              <a:ext cx="288000" cy="288000"/>
            </a:xfrm>
            <a:prstGeom prst="ellipse">
              <a:avLst/>
            </a:prstGeom>
            <a:solidFill>
              <a:srgbClr val="9BA513"/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C8DAA069-1933-FD90-5E8D-D81441548444}"/>
                </a:ext>
              </a:extLst>
            </p:cNvPr>
            <p:cNvSpPr/>
            <p:nvPr/>
          </p:nvSpPr>
          <p:spPr>
            <a:xfrm>
              <a:off x="3013581" y="3249000"/>
              <a:ext cx="360000" cy="360000"/>
            </a:xfrm>
            <a:prstGeom prst="ellipse">
              <a:avLst/>
            </a:prstGeom>
            <a:noFill/>
            <a:ln w="44450">
              <a:solidFill>
                <a:srgbClr val="9BA5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2" name="Круг: прозрачная заливка 41">
            <a:extLst>
              <a:ext uri="{FF2B5EF4-FFF2-40B4-BE49-F238E27FC236}">
                <a16:creationId xmlns="" xmlns:a16="http://schemas.microsoft.com/office/drawing/2014/main" id="{97E30DFA-29EA-1B83-84D9-1102EE7E3417}"/>
              </a:ext>
            </a:extLst>
          </p:cNvPr>
          <p:cNvSpPr/>
          <p:nvPr/>
        </p:nvSpPr>
        <p:spPr>
          <a:xfrm flipV="1">
            <a:off x="9921650" y="4249414"/>
            <a:ext cx="217108" cy="217108"/>
          </a:xfrm>
          <a:prstGeom prst="donut">
            <a:avLst>
              <a:gd name="adj" fmla="val 31490"/>
            </a:avLst>
          </a:prstGeom>
          <a:ln w="38100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Круг: прозрачная заливка 45">
            <a:extLst>
              <a:ext uri="{FF2B5EF4-FFF2-40B4-BE49-F238E27FC236}">
                <a16:creationId xmlns="" xmlns:a16="http://schemas.microsoft.com/office/drawing/2014/main" id="{FF54307E-2FA4-0D06-2E16-694C6DF0FD75}"/>
              </a:ext>
            </a:extLst>
          </p:cNvPr>
          <p:cNvSpPr/>
          <p:nvPr/>
        </p:nvSpPr>
        <p:spPr>
          <a:xfrm flipV="1">
            <a:off x="5970278" y="4208757"/>
            <a:ext cx="217108" cy="217108"/>
          </a:xfrm>
          <a:prstGeom prst="donut">
            <a:avLst>
              <a:gd name="adj" fmla="val 31490"/>
            </a:avLst>
          </a:prstGeom>
          <a:solidFill>
            <a:srgbClr val="9BA513"/>
          </a:solidFill>
          <a:ln w="38100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B562AF6E-240A-A145-015E-2B75A776B8CE}"/>
              </a:ext>
            </a:extLst>
          </p:cNvPr>
          <p:cNvCxnSpPr>
            <a:cxnSpLocks/>
          </p:cNvCxnSpPr>
          <p:nvPr/>
        </p:nvCxnSpPr>
        <p:spPr>
          <a:xfrm>
            <a:off x="2047744" y="4545794"/>
            <a:ext cx="0" cy="548614"/>
          </a:xfrm>
          <a:prstGeom prst="line">
            <a:avLst/>
          </a:prstGeom>
          <a:ln w="19050">
            <a:solidFill>
              <a:srgbClr val="002E8A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>
            <a:extLst>
              <a:ext uri="{FF2B5EF4-FFF2-40B4-BE49-F238E27FC236}">
                <a16:creationId xmlns="" xmlns:a16="http://schemas.microsoft.com/office/drawing/2014/main" id="{879F3FEF-621B-8B25-0494-E426D7F967FB}"/>
              </a:ext>
            </a:extLst>
          </p:cNvPr>
          <p:cNvSpPr/>
          <p:nvPr/>
        </p:nvSpPr>
        <p:spPr>
          <a:xfrm rot="18803767">
            <a:off x="1835476" y="5091315"/>
            <a:ext cx="411184" cy="411184"/>
          </a:xfrm>
          <a:prstGeom prst="arc">
            <a:avLst>
              <a:gd name="adj1" fmla="val 15721807"/>
              <a:gd name="adj2" fmla="val 666735"/>
            </a:avLst>
          </a:prstGeom>
          <a:ln w="19050">
            <a:solidFill>
              <a:srgbClr val="002E8A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CCFF6B23-29E9-2627-2F2A-91F3704AD008}"/>
              </a:ext>
            </a:extLst>
          </p:cNvPr>
          <p:cNvCxnSpPr>
            <a:cxnSpLocks/>
          </p:cNvCxnSpPr>
          <p:nvPr/>
        </p:nvCxnSpPr>
        <p:spPr>
          <a:xfrm>
            <a:off x="6090407" y="4499494"/>
            <a:ext cx="0" cy="557521"/>
          </a:xfrm>
          <a:prstGeom prst="line">
            <a:avLst/>
          </a:prstGeom>
          <a:ln w="19050">
            <a:solidFill>
              <a:srgbClr val="9BA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Группа 64">
            <a:extLst>
              <a:ext uri="{FF2B5EF4-FFF2-40B4-BE49-F238E27FC236}">
                <a16:creationId xmlns="" xmlns:a16="http://schemas.microsoft.com/office/drawing/2014/main" id="{24B93F68-A630-EF26-1FC1-570359A34375}"/>
              </a:ext>
            </a:extLst>
          </p:cNvPr>
          <p:cNvGrpSpPr/>
          <p:nvPr/>
        </p:nvGrpSpPr>
        <p:grpSpPr>
          <a:xfrm>
            <a:off x="9830234" y="4545794"/>
            <a:ext cx="411184" cy="910501"/>
            <a:chOff x="8794294" y="2639938"/>
            <a:chExt cx="411184" cy="910501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cxnSp>
          <p:nvCxnSpPr>
            <p:cNvPr id="66" name="Прямая соединительная линия 65">
              <a:extLst>
                <a:ext uri="{FF2B5EF4-FFF2-40B4-BE49-F238E27FC236}">
                  <a16:creationId xmlns="" xmlns:a16="http://schemas.microsoft.com/office/drawing/2014/main" id="{E2A6104B-4E3C-D222-8807-0977FF6D48F6}"/>
                </a:ext>
              </a:extLst>
            </p:cNvPr>
            <p:cNvCxnSpPr>
              <a:cxnSpLocks/>
            </p:cNvCxnSpPr>
            <p:nvPr/>
          </p:nvCxnSpPr>
          <p:spPr>
            <a:xfrm>
              <a:off x="9006562" y="2639938"/>
              <a:ext cx="0" cy="50241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Дуга 66">
              <a:extLst>
                <a:ext uri="{FF2B5EF4-FFF2-40B4-BE49-F238E27FC236}">
                  <a16:creationId xmlns="" xmlns:a16="http://schemas.microsoft.com/office/drawing/2014/main" id="{3C5163F3-EC9C-ED44-ABD0-D522774CC738}"/>
                </a:ext>
              </a:extLst>
            </p:cNvPr>
            <p:cNvSpPr/>
            <p:nvPr/>
          </p:nvSpPr>
          <p:spPr>
            <a:xfrm rot="18803767">
              <a:off x="8794294" y="3139255"/>
              <a:ext cx="411184" cy="411184"/>
            </a:xfrm>
            <a:prstGeom prst="arc">
              <a:avLst>
                <a:gd name="adj1" fmla="val 15721807"/>
                <a:gd name="adj2" fmla="val 666735"/>
              </a:avLst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9" name="Прямоугольник: скругленные углы 108">
            <a:extLst>
              <a:ext uri="{FF2B5EF4-FFF2-40B4-BE49-F238E27FC236}">
                <a16:creationId xmlns="" xmlns:a16="http://schemas.microsoft.com/office/drawing/2014/main" id="{BDA9FAC9-6F64-0837-BF72-2B9E908F03B4}"/>
              </a:ext>
            </a:extLst>
          </p:cNvPr>
          <p:cNvSpPr/>
          <p:nvPr/>
        </p:nvSpPr>
        <p:spPr>
          <a:xfrm>
            <a:off x="640283" y="1634511"/>
            <a:ext cx="3050946" cy="236864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88900">
            <a:solidFill>
              <a:srgbClr val="002E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>
            <a:extLst>
              <a:ext uri="{FF2B5EF4-FFF2-40B4-BE49-F238E27FC236}">
                <a16:creationId xmlns="" xmlns:a16="http://schemas.microsoft.com/office/drawing/2014/main" id="{18003CB1-C236-DCEE-7DAC-82EF03D189A4}"/>
              </a:ext>
            </a:extLst>
          </p:cNvPr>
          <p:cNvSpPr/>
          <p:nvPr/>
        </p:nvSpPr>
        <p:spPr>
          <a:xfrm>
            <a:off x="1892726" y="5192202"/>
            <a:ext cx="288000" cy="288000"/>
          </a:xfrm>
          <a:prstGeom prst="ellipse">
            <a:avLst/>
          </a:prstGeom>
          <a:solidFill>
            <a:srgbClr val="002E8A"/>
          </a:solidFill>
          <a:ln w="635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60A904FF-0BBB-4A23-9B10-1583A60242B5}"/>
              </a:ext>
            </a:extLst>
          </p:cNvPr>
          <p:cNvSpPr/>
          <p:nvPr/>
        </p:nvSpPr>
        <p:spPr>
          <a:xfrm>
            <a:off x="1862590" y="5156202"/>
            <a:ext cx="360000" cy="360000"/>
          </a:xfrm>
          <a:prstGeom prst="ellipse">
            <a:avLst/>
          </a:prstGeom>
          <a:noFill/>
          <a:ln w="44450">
            <a:solidFill>
              <a:srgbClr val="002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3" name="Прямоугольник: скругленные углы 122">
            <a:extLst>
              <a:ext uri="{FF2B5EF4-FFF2-40B4-BE49-F238E27FC236}">
                <a16:creationId xmlns="" xmlns:a16="http://schemas.microsoft.com/office/drawing/2014/main" id="{9E4C15C2-890B-CCB7-BC6C-4A83B346AA65}"/>
              </a:ext>
            </a:extLst>
          </p:cNvPr>
          <p:cNvSpPr/>
          <p:nvPr/>
        </p:nvSpPr>
        <p:spPr>
          <a:xfrm>
            <a:off x="4616134" y="1631037"/>
            <a:ext cx="3043001" cy="2368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88900">
            <a:solidFill>
              <a:srgbClr val="9BA51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Круг: прозрачная заливка 123">
            <a:extLst>
              <a:ext uri="{FF2B5EF4-FFF2-40B4-BE49-F238E27FC236}">
                <a16:creationId xmlns="" xmlns:a16="http://schemas.microsoft.com/office/drawing/2014/main" id="{55A7E9D7-C3E8-A1D3-4B17-90C99442698E}"/>
              </a:ext>
            </a:extLst>
          </p:cNvPr>
          <p:cNvSpPr/>
          <p:nvPr/>
        </p:nvSpPr>
        <p:spPr>
          <a:xfrm flipV="1">
            <a:off x="1932482" y="4244942"/>
            <a:ext cx="217108" cy="217108"/>
          </a:xfrm>
          <a:prstGeom prst="donut">
            <a:avLst>
              <a:gd name="adj" fmla="val 31490"/>
            </a:avLst>
          </a:prstGeom>
          <a:solidFill>
            <a:srgbClr val="002E8A"/>
          </a:solidFill>
          <a:ln w="38100">
            <a:solidFill>
              <a:schemeClr val="bg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5" name="Дуга 124">
            <a:extLst>
              <a:ext uri="{FF2B5EF4-FFF2-40B4-BE49-F238E27FC236}">
                <a16:creationId xmlns="" xmlns:a16="http://schemas.microsoft.com/office/drawing/2014/main" id="{A5C4E028-8F0F-3BA5-9587-D134AAD51D51}"/>
              </a:ext>
            </a:extLst>
          </p:cNvPr>
          <p:cNvSpPr/>
          <p:nvPr/>
        </p:nvSpPr>
        <p:spPr>
          <a:xfrm rot="18803767">
            <a:off x="5884816" y="5056332"/>
            <a:ext cx="411184" cy="411184"/>
          </a:xfrm>
          <a:prstGeom prst="arc">
            <a:avLst>
              <a:gd name="adj1" fmla="val 15721807"/>
              <a:gd name="adj2" fmla="val 666735"/>
            </a:avLst>
          </a:prstGeom>
          <a:ln w="19050">
            <a:solidFill>
              <a:srgbClr val="9BA513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>
            <a:extLst>
              <a:ext uri="{FF2B5EF4-FFF2-40B4-BE49-F238E27FC236}">
                <a16:creationId xmlns="" xmlns:a16="http://schemas.microsoft.com/office/drawing/2014/main" id="{DFBAD45A-00D4-5291-C729-B3456720FC2B}"/>
              </a:ext>
            </a:extLst>
          </p:cNvPr>
          <p:cNvSpPr txBox="1"/>
          <p:nvPr/>
        </p:nvSpPr>
        <p:spPr>
          <a:xfrm>
            <a:off x="1116336" y="1778658"/>
            <a:ext cx="222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январь-май 2024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B7049E94-ECD1-2193-E518-BDDDACA743EF}"/>
              </a:ext>
            </a:extLst>
          </p:cNvPr>
          <p:cNvSpPr txBox="1"/>
          <p:nvPr/>
        </p:nvSpPr>
        <p:spPr>
          <a:xfrm>
            <a:off x="600164" y="2147990"/>
            <a:ext cx="3098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Апробация</a:t>
            </a:r>
            <a:br>
              <a:rPr lang="ru-RU" sz="2800" b="1" dirty="0" smtClean="0"/>
            </a:br>
            <a:r>
              <a:rPr lang="ru-RU" sz="2800" i="1" dirty="0" smtClean="0"/>
              <a:t>(5 из 7)</a:t>
            </a:r>
            <a:endParaRPr lang="ru-RU" sz="2800" i="1" dirty="0"/>
          </a:p>
        </p:txBody>
      </p:sp>
      <p:sp>
        <p:nvSpPr>
          <p:cNvPr id="128" name="TextBox 127">
            <a:extLst>
              <a:ext uri="{FF2B5EF4-FFF2-40B4-BE49-F238E27FC236}">
                <a16:creationId xmlns="" xmlns:a16="http://schemas.microsoft.com/office/drawing/2014/main" id="{3021AC18-9B7D-390D-0A45-5AE0DB8C57FB}"/>
              </a:ext>
            </a:extLst>
          </p:cNvPr>
          <p:cNvSpPr txBox="1"/>
          <p:nvPr/>
        </p:nvSpPr>
        <p:spPr>
          <a:xfrm>
            <a:off x="4890624" y="1672455"/>
            <a:ext cx="2586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апрель 2024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="" xmlns:a16="http://schemas.microsoft.com/office/drawing/2014/main" id="{3A828A46-5E6A-4C2F-46B3-CFCAAEF01A0A}"/>
              </a:ext>
            </a:extLst>
          </p:cNvPr>
          <p:cNvSpPr txBox="1"/>
          <p:nvPr/>
        </p:nvSpPr>
        <p:spPr>
          <a:xfrm>
            <a:off x="4687981" y="2208433"/>
            <a:ext cx="290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Проект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431D8253-CD2B-AB16-F8B8-78E6D6EB02EA}"/>
              </a:ext>
            </a:extLst>
          </p:cNvPr>
          <p:cNvSpPr txBox="1"/>
          <p:nvPr/>
        </p:nvSpPr>
        <p:spPr>
          <a:xfrm>
            <a:off x="4903760" y="2949781"/>
            <a:ext cx="2689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Петроградский район</a:t>
            </a:r>
          </a:p>
          <a:p>
            <a:pPr algn="ctr"/>
            <a:r>
              <a:rPr lang="ru-RU" dirty="0"/>
              <a:t>17 ОО</a:t>
            </a:r>
          </a:p>
        </p:txBody>
      </p:sp>
      <p:sp>
        <p:nvSpPr>
          <p:cNvPr id="112" name="Прямоугольник: скругленные углы 111">
            <a:extLst>
              <a:ext uri="{FF2B5EF4-FFF2-40B4-BE49-F238E27FC236}">
                <a16:creationId xmlns="" xmlns:a16="http://schemas.microsoft.com/office/drawing/2014/main" id="{06AB1BD5-2362-6536-E5A3-4296F7E3EE15}"/>
              </a:ext>
            </a:extLst>
          </p:cNvPr>
          <p:cNvSpPr/>
          <p:nvPr/>
        </p:nvSpPr>
        <p:spPr>
          <a:xfrm>
            <a:off x="8520297" y="1628656"/>
            <a:ext cx="3043001" cy="2368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CF03013A-85A0-4948-435E-223A202C3B50}"/>
              </a:ext>
            </a:extLst>
          </p:cNvPr>
          <p:cNvSpPr txBox="1"/>
          <p:nvPr/>
        </p:nvSpPr>
        <p:spPr>
          <a:xfrm>
            <a:off x="8592143" y="1803174"/>
            <a:ext cx="2971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сентябрь-декабрь 2024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5B3FCFEE-16A9-14CC-4CCA-D2D9E168F5CD}"/>
              </a:ext>
            </a:extLst>
          </p:cNvPr>
          <p:cNvSpPr txBox="1"/>
          <p:nvPr/>
        </p:nvSpPr>
        <p:spPr>
          <a:xfrm>
            <a:off x="8520297" y="2639141"/>
            <a:ext cx="3031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Основной этап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5B3FCFEE-16A9-14CC-4CCA-D2D9E168F5CD}"/>
              </a:ext>
            </a:extLst>
          </p:cNvPr>
          <p:cNvSpPr txBox="1"/>
          <p:nvPr/>
        </p:nvSpPr>
        <p:spPr>
          <a:xfrm>
            <a:off x="607854" y="2921929"/>
            <a:ext cx="3031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Основной </a:t>
            </a:r>
            <a:r>
              <a:rPr lang="ru-RU" sz="2800" b="1" dirty="0" smtClean="0"/>
              <a:t>этап</a:t>
            </a:r>
          </a:p>
          <a:p>
            <a:pPr algn="ctr"/>
            <a:r>
              <a:rPr lang="ru-RU" sz="2800" i="1" dirty="0" smtClean="0"/>
              <a:t>(2 из 7)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40214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3346"/>
            <a:ext cx="10515600" cy="829524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Результаты проекта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395" t="20253" r="23789" b="19145"/>
          <a:stretch/>
        </p:blipFill>
        <p:spPr>
          <a:xfrm>
            <a:off x="1336441" y="909147"/>
            <a:ext cx="9519118" cy="5562600"/>
          </a:xfrm>
          <a:prstGeom prst="rect">
            <a:avLst/>
          </a:prstGeom>
        </p:spPr>
      </p:pic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537E5711-28EE-0EC7-2DEF-9077096EB0E9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="" xmlns:a16="http://schemas.microsoft.com/office/drawing/2014/main" id="{0800E8D4-8B5E-2227-25BE-2D0255D3C26C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="" xmlns:a16="http://schemas.microsoft.com/office/drawing/2014/main" id="{99447DEF-A7BA-6ECC-D019-450D2647FC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82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75" y="227727"/>
            <a:ext cx="108826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Мониторинг сформированности </a:t>
            </a:r>
            <a:br>
              <a:rPr lang="ru-RU" sz="4000" b="1" dirty="0">
                <a:solidFill>
                  <a:srgbClr val="002060"/>
                </a:solidFill>
                <a:latin typeface="+mn-lt"/>
              </a:rPr>
            </a:br>
            <a:r>
              <a:rPr lang="ru-RU" sz="4000" b="1" dirty="0">
                <a:solidFill>
                  <a:srgbClr val="002060"/>
                </a:solidFill>
                <a:latin typeface="+mn-lt"/>
              </a:rPr>
              <a:t>системы оценки достижения планируемых результатов освоения ООП СОО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616BCD6-C220-DD89-BDE2-98CFE8863637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01CEDF9-63BE-D116-9976-19ACE75D1FCD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70F790BC-189C-B8B5-B931-36307353A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oogle Shape;1622;p41">
            <a:extLst>
              <a:ext uri="{FF2B5EF4-FFF2-40B4-BE49-F238E27FC236}">
                <a16:creationId xmlns="" xmlns:a16="http://schemas.microsoft.com/office/drawing/2014/main" id="{D13FF216-AD7F-22CF-39D0-FB1AAB6B4671}"/>
              </a:ext>
            </a:extLst>
          </p:cNvPr>
          <p:cNvGrpSpPr/>
          <p:nvPr/>
        </p:nvGrpSpPr>
        <p:grpSpPr>
          <a:xfrm>
            <a:off x="448974" y="1909845"/>
            <a:ext cx="6572612" cy="3378771"/>
            <a:chOff x="353168" y="1516872"/>
            <a:chExt cx="1943313" cy="2087551"/>
          </a:xfrm>
        </p:grpSpPr>
        <p:sp>
          <p:nvSpPr>
            <p:cNvPr id="10" name="Google Shape;1623;p41">
              <a:extLst>
                <a:ext uri="{FF2B5EF4-FFF2-40B4-BE49-F238E27FC236}">
                  <a16:creationId xmlns="" xmlns:a16="http://schemas.microsoft.com/office/drawing/2014/main" id="{ECC1CBC7-D7E4-2927-907C-F8D7CF79F357}"/>
                </a:ext>
              </a:extLst>
            </p:cNvPr>
            <p:cNvSpPr/>
            <p:nvPr/>
          </p:nvSpPr>
          <p:spPr>
            <a:xfrm>
              <a:off x="353168" y="1516872"/>
              <a:ext cx="1943313" cy="1992711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624;p41">
              <a:extLst>
                <a:ext uri="{FF2B5EF4-FFF2-40B4-BE49-F238E27FC236}">
                  <a16:creationId xmlns="" xmlns:a16="http://schemas.microsoft.com/office/drawing/2014/main" id="{6A08B3E5-6936-3767-F118-19F8F5CB7BAE}"/>
                </a:ext>
              </a:extLst>
            </p:cNvPr>
            <p:cNvSpPr/>
            <p:nvPr/>
          </p:nvSpPr>
          <p:spPr>
            <a:xfrm>
              <a:off x="1694071" y="3314780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Google Shape;1633;p41">
            <a:extLst>
              <a:ext uri="{FF2B5EF4-FFF2-40B4-BE49-F238E27FC236}">
                <a16:creationId xmlns="" xmlns:a16="http://schemas.microsoft.com/office/drawing/2014/main" id="{54B6F4FD-021E-815E-6238-EB9606DB9EC6}"/>
              </a:ext>
            </a:extLst>
          </p:cNvPr>
          <p:cNvSpPr/>
          <p:nvPr/>
        </p:nvSpPr>
        <p:spPr>
          <a:xfrm>
            <a:off x="5775999" y="3086699"/>
            <a:ext cx="6111207" cy="3225269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4;p41">
            <a:extLst>
              <a:ext uri="{FF2B5EF4-FFF2-40B4-BE49-F238E27FC236}">
                <a16:creationId xmlns="" xmlns:a16="http://schemas.microsoft.com/office/drawing/2014/main" id="{B787FC07-EA75-D9F4-8762-E7BD6E3CD030}"/>
              </a:ext>
            </a:extLst>
          </p:cNvPr>
          <p:cNvSpPr/>
          <p:nvPr/>
        </p:nvSpPr>
        <p:spPr>
          <a:xfrm>
            <a:off x="10047889" y="2950353"/>
            <a:ext cx="819807" cy="415587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F414D85-E1CA-A66D-4EFE-B6D9F9C8F732}"/>
              </a:ext>
            </a:extLst>
          </p:cNvPr>
          <p:cNvSpPr txBox="1"/>
          <p:nvPr/>
        </p:nvSpPr>
        <p:spPr>
          <a:xfrm>
            <a:off x="1224970" y="2248459"/>
            <a:ext cx="48321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Критерии:</a:t>
            </a:r>
          </a:p>
          <a:p>
            <a:pPr algn="ctr"/>
            <a:endParaRPr lang="ru-RU" sz="2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200" dirty="0"/>
              <a:t>Документальное обеспечение ВСОКО</a:t>
            </a:r>
          </a:p>
          <a:p>
            <a:r>
              <a:rPr lang="ru-RU" sz="2200" dirty="0"/>
              <a:t>Организация профильного обучения</a:t>
            </a:r>
          </a:p>
          <a:p>
            <a:r>
              <a:rPr lang="ru-RU" sz="2200" dirty="0"/>
              <a:t>Участие во </a:t>
            </a:r>
            <a:r>
              <a:rPr lang="ru-RU" sz="2200" dirty="0" err="1"/>
              <a:t>ВсОШ</a:t>
            </a:r>
            <a:endParaRPr lang="ru-RU" sz="2200" dirty="0"/>
          </a:p>
          <a:p>
            <a:r>
              <a:rPr lang="ru-RU" sz="2200" dirty="0"/>
              <a:t>Проведение оценочных </a:t>
            </a:r>
            <a:r>
              <a:rPr lang="ru-RU" sz="2200" dirty="0" smtClean="0"/>
              <a:t>процедур</a:t>
            </a:r>
            <a:endParaRPr lang="ru-RU" sz="2200" dirty="0"/>
          </a:p>
          <a:p>
            <a:r>
              <a:rPr lang="ru-RU" sz="2200" dirty="0"/>
              <a:t>Анализ мероприятий по ВСОКО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A71813B8-B8A2-8E53-0691-3D6E47420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55889" y="3018340"/>
            <a:ext cx="269081" cy="26908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5434C20-8A8B-1D20-35BD-781D88720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55888" y="3671671"/>
            <a:ext cx="269081" cy="26908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85501FC8-2AF0-8C81-7284-1176ADA39A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55888" y="3333100"/>
            <a:ext cx="269081" cy="26908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0BA0FBC3-D754-D1A3-80CC-EEA3B83184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72827" y="4009958"/>
            <a:ext cx="269081" cy="2690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7996E12E-6865-7F05-A195-7A19C56A9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72827" y="4341654"/>
            <a:ext cx="269081" cy="26908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409CB0F-3DA5-B8E6-D4CD-365F55FEC84E}"/>
              </a:ext>
            </a:extLst>
          </p:cNvPr>
          <p:cNvSpPr txBox="1"/>
          <p:nvPr/>
        </p:nvSpPr>
        <p:spPr>
          <a:xfrm>
            <a:off x="6611426" y="3287421"/>
            <a:ext cx="516647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Анализируемые документы:</a:t>
            </a:r>
          </a:p>
          <a:p>
            <a:endParaRPr lang="ru-RU" sz="2200" dirty="0"/>
          </a:p>
          <a:p>
            <a:r>
              <a:rPr lang="ru-RU" sz="2200" dirty="0"/>
              <a:t>ООП СОО</a:t>
            </a:r>
          </a:p>
          <a:p>
            <a:r>
              <a:rPr lang="ru-RU" sz="2200" dirty="0"/>
              <a:t>Статистика ЕГЭ</a:t>
            </a:r>
          </a:p>
          <a:p>
            <a:r>
              <a:rPr lang="ru-RU" sz="2200" dirty="0"/>
              <a:t>Положение о ВСОКО</a:t>
            </a:r>
          </a:p>
          <a:p>
            <a:r>
              <a:rPr lang="ru-RU" sz="2200" dirty="0"/>
              <a:t>План ВСОКО</a:t>
            </a:r>
          </a:p>
          <a:p>
            <a:r>
              <a:rPr lang="ru-RU" sz="2200" dirty="0"/>
              <a:t>График ОП</a:t>
            </a:r>
          </a:p>
          <a:p>
            <a:r>
              <a:rPr lang="ru-RU" sz="2200" dirty="0"/>
              <a:t>Отчет о результатах самообследования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10530286-04DC-4107-A007-EB1B1DCA0B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299217" y="4044638"/>
            <a:ext cx="234401" cy="234401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F776A494-4A20-D01C-04E4-DC9B1635FD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295705" y="4401193"/>
            <a:ext cx="234401" cy="234401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975362FF-D489-F998-B54A-7AC069F6F6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295705" y="4729245"/>
            <a:ext cx="234401" cy="234401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225D3040-5AD2-C424-FA50-314E0355A9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309178" y="5078991"/>
            <a:ext cx="234401" cy="234401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660EFED3-DCBD-AF34-8694-FFCF19235E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309178" y="5428737"/>
            <a:ext cx="234401" cy="234401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FBDE8767-DF3C-AE6F-E6D5-2B2EC44007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309178" y="5738953"/>
            <a:ext cx="234401" cy="23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7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75" y="331902"/>
            <a:ext cx="1132892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Мониторинг сформированности </a:t>
            </a:r>
            <a:br>
              <a:rPr lang="ru-RU" sz="4000" b="1" dirty="0">
                <a:solidFill>
                  <a:srgbClr val="002060"/>
                </a:solidFill>
                <a:latin typeface="+mn-lt"/>
              </a:rPr>
            </a:br>
            <a:r>
              <a:rPr lang="ru-RU" sz="4000" b="1" dirty="0">
                <a:solidFill>
                  <a:srgbClr val="002060"/>
                </a:solidFill>
                <a:latin typeface="+mn-lt"/>
              </a:rPr>
              <a:t>планов внеурочной деятельности ОО на уровне СОО </a:t>
            </a:r>
            <a:br>
              <a:rPr lang="ru-RU" sz="4000" b="1" dirty="0">
                <a:solidFill>
                  <a:srgbClr val="002060"/>
                </a:solidFill>
                <a:latin typeface="+mn-lt"/>
              </a:rPr>
            </a:br>
            <a:r>
              <a:rPr lang="ru-RU" sz="4000" b="1" dirty="0">
                <a:solidFill>
                  <a:srgbClr val="002060"/>
                </a:solidFill>
                <a:latin typeface="+mn-lt"/>
              </a:rPr>
              <a:t>в соответствии с выбранным профилем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616BCD6-C220-DD89-BDE2-98CFE8863637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01CEDF9-63BE-D116-9976-19ACE75D1FCD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70F790BC-189C-B8B5-B931-36307353A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oogle Shape;1622;p41">
            <a:extLst>
              <a:ext uri="{FF2B5EF4-FFF2-40B4-BE49-F238E27FC236}">
                <a16:creationId xmlns="" xmlns:a16="http://schemas.microsoft.com/office/drawing/2014/main" id="{D13FF216-AD7F-22CF-39D0-FB1AAB6B4671}"/>
              </a:ext>
            </a:extLst>
          </p:cNvPr>
          <p:cNvGrpSpPr/>
          <p:nvPr/>
        </p:nvGrpSpPr>
        <p:grpSpPr>
          <a:xfrm>
            <a:off x="448974" y="2078005"/>
            <a:ext cx="7002860" cy="3378771"/>
            <a:chOff x="353168" y="1516872"/>
            <a:chExt cx="1943313" cy="2087551"/>
          </a:xfrm>
        </p:grpSpPr>
        <p:sp>
          <p:nvSpPr>
            <p:cNvPr id="10" name="Google Shape;1623;p41">
              <a:extLst>
                <a:ext uri="{FF2B5EF4-FFF2-40B4-BE49-F238E27FC236}">
                  <a16:creationId xmlns="" xmlns:a16="http://schemas.microsoft.com/office/drawing/2014/main" id="{ECC1CBC7-D7E4-2927-907C-F8D7CF79F357}"/>
                </a:ext>
              </a:extLst>
            </p:cNvPr>
            <p:cNvSpPr/>
            <p:nvPr/>
          </p:nvSpPr>
          <p:spPr>
            <a:xfrm>
              <a:off x="353168" y="1516872"/>
              <a:ext cx="1943313" cy="1992711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624;p41">
              <a:extLst>
                <a:ext uri="{FF2B5EF4-FFF2-40B4-BE49-F238E27FC236}">
                  <a16:creationId xmlns="" xmlns:a16="http://schemas.microsoft.com/office/drawing/2014/main" id="{6A08B3E5-6936-3767-F118-19F8F5CB7BAE}"/>
                </a:ext>
              </a:extLst>
            </p:cNvPr>
            <p:cNvSpPr/>
            <p:nvPr/>
          </p:nvSpPr>
          <p:spPr>
            <a:xfrm>
              <a:off x="1694071" y="3314780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Google Shape;1633;p41">
            <a:extLst>
              <a:ext uri="{FF2B5EF4-FFF2-40B4-BE49-F238E27FC236}">
                <a16:creationId xmlns="" xmlns:a16="http://schemas.microsoft.com/office/drawing/2014/main" id="{54B6F4FD-021E-815E-6238-EB9606DB9EC6}"/>
              </a:ext>
            </a:extLst>
          </p:cNvPr>
          <p:cNvSpPr/>
          <p:nvPr/>
        </p:nvSpPr>
        <p:spPr>
          <a:xfrm>
            <a:off x="6096000" y="3278293"/>
            <a:ext cx="5570483" cy="2849233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4;p41">
            <a:extLst>
              <a:ext uri="{FF2B5EF4-FFF2-40B4-BE49-F238E27FC236}">
                <a16:creationId xmlns="" xmlns:a16="http://schemas.microsoft.com/office/drawing/2014/main" id="{B787FC07-EA75-D9F4-8762-E7BD6E3CD030}"/>
              </a:ext>
            </a:extLst>
          </p:cNvPr>
          <p:cNvSpPr/>
          <p:nvPr/>
        </p:nvSpPr>
        <p:spPr>
          <a:xfrm>
            <a:off x="9984826" y="3150997"/>
            <a:ext cx="819807" cy="415587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F414D85-E1CA-A66D-4EFE-B6D9F9C8F732}"/>
              </a:ext>
            </a:extLst>
          </p:cNvPr>
          <p:cNvSpPr txBox="1"/>
          <p:nvPr/>
        </p:nvSpPr>
        <p:spPr>
          <a:xfrm>
            <a:off x="1224970" y="2416619"/>
            <a:ext cx="48710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Критерии:</a:t>
            </a:r>
          </a:p>
          <a:p>
            <a:r>
              <a:rPr lang="ru-RU" sz="2000" dirty="0"/>
              <a:t>Представленность профильных курсов в плане ВД</a:t>
            </a:r>
          </a:p>
          <a:p>
            <a:r>
              <a:rPr lang="ru-RU" sz="2000" dirty="0"/>
              <a:t>Проведение внутренних оценочных процедур (ОП) по профильным предметам</a:t>
            </a:r>
          </a:p>
          <a:p>
            <a:r>
              <a:rPr lang="ru-RU" sz="2000" dirty="0"/>
              <a:t>Согласованность информации о профилях, представленной  в «Параграфе», и в ООП СОО на сайте ОО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A71813B8-B8A2-8E53-0691-3D6E47420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35799" y="2849432"/>
            <a:ext cx="269081" cy="26908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5434C20-8A8B-1D20-35BD-781D88720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34391" y="3431350"/>
            <a:ext cx="269081" cy="2690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7996E12E-6865-7F05-A195-7A19C56A9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55889" y="4019776"/>
            <a:ext cx="269081" cy="26908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409CB0F-3DA5-B8E6-D4CD-365F55FEC84E}"/>
              </a:ext>
            </a:extLst>
          </p:cNvPr>
          <p:cNvSpPr txBox="1"/>
          <p:nvPr/>
        </p:nvSpPr>
        <p:spPr>
          <a:xfrm>
            <a:off x="6989379" y="3654515"/>
            <a:ext cx="381525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Анализируемые документы:</a:t>
            </a:r>
          </a:p>
          <a:p>
            <a:endParaRPr lang="ru-RU" sz="2200" dirty="0"/>
          </a:p>
          <a:p>
            <a:r>
              <a:rPr lang="ru-RU" sz="2000" dirty="0"/>
              <a:t>ООП СОО</a:t>
            </a:r>
          </a:p>
          <a:p>
            <a:r>
              <a:rPr lang="ru-RU" sz="2000" dirty="0"/>
              <a:t>График ОП</a:t>
            </a:r>
          </a:p>
          <a:p>
            <a:r>
              <a:rPr lang="ru-RU" sz="2000" dirty="0"/>
              <a:t>Данные Параграфа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9A415E35-2EA2-E4AD-C67A-7391856017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637595" y="4708138"/>
            <a:ext cx="234401" cy="23440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9BA9830-90B9-5DE6-C11F-44108D4E5F3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637595" y="5028978"/>
            <a:ext cx="234401" cy="23440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5D63D864-8305-64C6-B1BB-D507341BA2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651943" y="4395448"/>
            <a:ext cx="234401" cy="23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75" y="424502"/>
            <a:ext cx="11328922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Мониторинг </a:t>
            </a:r>
            <a:br>
              <a:rPr lang="ru-RU" sz="4000" b="1" dirty="0">
                <a:solidFill>
                  <a:srgbClr val="002060"/>
                </a:solidFill>
                <a:latin typeface="+mn-lt"/>
              </a:rPr>
            </a:br>
            <a:r>
              <a:rPr lang="ru-RU" sz="4000" b="1" dirty="0">
                <a:solidFill>
                  <a:srgbClr val="002060"/>
                </a:solidFill>
                <a:latin typeface="+mn-lt"/>
              </a:rPr>
              <a:t>по оценке функциональной грамотности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616BCD6-C220-DD89-BDE2-98CFE8863637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01CEDF9-63BE-D116-9976-19ACE75D1FCD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70F790BC-189C-B8B5-B931-36307353A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oogle Shape;1622;p41">
            <a:extLst>
              <a:ext uri="{FF2B5EF4-FFF2-40B4-BE49-F238E27FC236}">
                <a16:creationId xmlns="" xmlns:a16="http://schemas.microsoft.com/office/drawing/2014/main" id="{D13FF216-AD7F-22CF-39D0-FB1AAB6B4671}"/>
              </a:ext>
            </a:extLst>
          </p:cNvPr>
          <p:cNvGrpSpPr/>
          <p:nvPr/>
        </p:nvGrpSpPr>
        <p:grpSpPr>
          <a:xfrm>
            <a:off x="611398" y="2133600"/>
            <a:ext cx="7002860" cy="3468414"/>
            <a:chOff x="353168" y="1516872"/>
            <a:chExt cx="1943313" cy="2087551"/>
          </a:xfrm>
        </p:grpSpPr>
        <p:sp>
          <p:nvSpPr>
            <p:cNvPr id="10" name="Google Shape;1623;p41">
              <a:extLst>
                <a:ext uri="{FF2B5EF4-FFF2-40B4-BE49-F238E27FC236}">
                  <a16:creationId xmlns="" xmlns:a16="http://schemas.microsoft.com/office/drawing/2014/main" id="{ECC1CBC7-D7E4-2927-907C-F8D7CF79F357}"/>
                </a:ext>
              </a:extLst>
            </p:cNvPr>
            <p:cNvSpPr/>
            <p:nvPr/>
          </p:nvSpPr>
          <p:spPr>
            <a:xfrm>
              <a:off x="353168" y="1516872"/>
              <a:ext cx="1943313" cy="1992711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624;p41">
              <a:extLst>
                <a:ext uri="{FF2B5EF4-FFF2-40B4-BE49-F238E27FC236}">
                  <a16:creationId xmlns="" xmlns:a16="http://schemas.microsoft.com/office/drawing/2014/main" id="{6A08B3E5-6936-3767-F118-19F8F5CB7BAE}"/>
                </a:ext>
              </a:extLst>
            </p:cNvPr>
            <p:cNvSpPr/>
            <p:nvPr/>
          </p:nvSpPr>
          <p:spPr>
            <a:xfrm>
              <a:off x="1694071" y="3314780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Google Shape;1633;p41">
            <a:extLst>
              <a:ext uri="{FF2B5EF4-FFF2-40B4-BE49-F238E27FC236}">
                <a16:creationId xmlns="" xmlns:a16="http://schemas.microsoft.com/office/drawing/2014/main" id="{54B6F4FD-021E-815E-6238-EB9606DB9EC6}"/>
              </a:ext>
            </a:extLst>
          </p:cNvPr>
          <p:cNvSpPr/>
          <p:nvPr/>
        </p:nvSpPr>
        <p:spPr>
          <a:xfrm>
            <a:off x="6281200" y="3351863"/>
            <a:ext cx="5161609" cy="2849233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4;p41">
            <a:extLst>
              <a:ext uri="{FF2B5EF4-FFF2-40B4-BE49-F238E27FC236}">
                <a16:creationId xmlns="" xmlns:a16="http://schemas.microsoft.com/office/drawing/2014/main" id="{B787FC07-EA75-D9F4-8762-E7BD6E3CD030}"/>
              </a:ext>
            </a:extLst>
          </p:cNvPr>
          <p:cNvSpPr/>
          <p:nvPr/>
        </p:nvSpPr>
        <p:spPr>
          <a:xfrm>
            <a:off x="9875737" y="3211360"/>
            <a:ext cx="819807" cy="415587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F414D85-E1CA-A66D-4EFE-B6D9F9C8F732}"/>
              </a:ext>
            </a:extLst>
          </p:cNvPr>
          <p:cNvSpPr txBox="1"/>
          <p:nvPr/>
        </p:nvSpPr>
        <p:spPr>
          <a:xfrm>
            <a:off x="1410170" y="2416619"/>
            <a:ext cx="53641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Критерии:</a:t>
            </a:r>
          </a:p>
          <a:p>
            <a:r>
              <a:rPr lang="ru-RU" sz="2000" dirty="0"/>
              <a:t>Активность ОО в РЭШ </a:t>
            </a:r>
          </a:p>
          <a:p>
            <a:r>
              <a:rPr lang="ru-RU" sz="2000" dirty="0"/>
              <a:t>Уровень сформированности ФГ у обучающихся </a:t>
            </a:r>
          </a:p>
          <a:p>
            <a:r>
              <a:rPr lang="ru-RU" sz="2000" dirty="0"/>
              <a:t>Организация обучения педагогов методам </a:t>
            </a:r>
            <a:br>
              <a:rPr lang="ru-RU" sz="2000" dirty="0"/>
            </a:br>
            <a:r>
              <a:rPr lang="ru-RU" sz="2000" dirty="0"/>
              <a:t>и технологиям обучения ФГ</a:t>
            </a:r>
          </a:p>
          <a:p>
            <a:r>
              <a:rPr lang="ru-RU" sz="2000" dirty="0"/>
              <a:t>Организация мероприятий, направленных </a:t>
            </a:r>
            <a:br>
              <a:rPr lang="ru-RU" sz="2000" dirty="0"/>
            </a:br>
            <a:r>
              <a:rPr lang="ru-RU" sz="2000" dirty="0"/>
              <a:t>на формирование и оценку уровня ФГ </a:t>
            </a:r>
            <a:br>
              <a:rPr lang="ru-RU" sz="2000" dirty="0"/>
            </a:br>
            <a:r>
              <a:rPr lang="ru-RU" sz="2000" dirty="0"/>
              <a:t>(для обучающихся, для педагогов)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A71813B8-B8A2-8E53-0691-3D6E47420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999" y="2786372"/>
            <a:ext cx="269081" cy="26908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5434C20-8A8B-1D20-35BD-781D88720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9591" y="3116039"/>
            <a:ext cx="269081" cy="2690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7996E12E-6865-7F05-A195-7A19C56A9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41089" y="3452217"/>
            <a:ext cx="269081" cy="26908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409CB0F-3DA5-B8E6-D4CD-365F55FEC84E}"/>
              </a:ext>
            </a:extLst>
          </p:cNvPr>
          <p:cNvSpPr txBox="1"/>
          <p:nvPr/>
        </p:nvSpPr>
        <p:spPr>
          <a:xfrm>
            <a:off x="7174579" y="3654515"/>
            <a:ext cx="381525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Анализируемые документы:</a:t>
            </a:r>
          </a:p>
          <a:p>
            <a:endParaRPr lang="ru-RU" sz="2200" dirty="0"/>
          </a:p>
          <a:p>
            <a:r>
              <a:rPr lang="ru-RU" sz="2000" dirty="0"/>
              <a:t>Статистика РЭШ</a:t>
            </a:r>
          </a:p>
          <a:p>
            <a:r>
              <a:rPr lang="ru-RU" sz="2000" dirty="0"/>
              <a:t>ООП СОО (план ВД)</a:t>
            </a:r>
          </a:p>
          <a:p>
            <a:r>
              <a:rPr lang="ru-RU" sz="2000" dirty="0"/>
              <a:t>План ВСОКО</a:t>
            </a:r>
          </a:p>
          <a:p>
            <a:r>
              <a:rPr lang="ru-RU" sz="2000" dirty="0"/>
              <a:t>Данные Параграфа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D3ACECC-C5DC-DC30-1A38-C4A7F218A4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41089" y="3970851"/>
            <a:ext cx="269081" cy="26908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83C17CCF-B344-6CE9-25B9-CF02DA4426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774319" y="4385642"/>
            <a:ext cx="234401" cy="23440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C63D1838-4216-B431-7F0A-AF916AE672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774319" y="4694610"/>
            <a:ext cx="234401" cy="23440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D3CDF9FC-3185-6A4C-ABF6-B0B056665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774319" y="5003578"/>
            <a:ext cx="234401" cy="23440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A240E0FD-7BBC-9B57-A00B-347CE477F1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774319" y="5337721"/>
            <a:ext cx="234401" cy="23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3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561" y="104068"/>
            <a:ext cx="11328922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+mn-lt"/>
              </a:rPr>
              <a:t>Мониторинг функционирования </a:t>
            </a:r>
            <a:br>
              <a:rPr lang="ru-RU" sz="4000" b="1" dirty="0">
                <a:solidFill>
                  <a:srgbClr val="002060"/>
                </a:solidFill>
                <a:latin typeface="+mn-lt"/>
              </a:rPr>
            </a:br>
            <a:r>
              <a:rPr lang="ru-RU" sz="4000" b="1" dirty="0">
                <a:solidFill>
                  <a:srgbClr val="002060"/>
                </a:solidFill>
                <a:latin typeface="+mn-lt"/>
              </a:rPr>
              <a:t>механизмов ВСОКО в ОО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1616BCD6-C220-DD89-BDE2-98CFE8863637}"/>
              </a:ext>
            </a:extLst>
          </p:cNvPr>
          <p:cNvGrpSpPr/>
          <p:nvPr/>
        </p:nvGrpSpPr>
        <p:grpSpPr>
          <a:xfrm>
            <a:off x="0" y="0"/>
            <a:ext cx="2080260" cy="386253"/>
            <a:chOff x="0" y="0"/>
            <a:chExt cx="2080260" cy="386253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="" xmlns:a16="http://schemas.microsoft.com/office/drawing/2014/main" id="{301CEDF9-63BE-D116-9976-19ACE75D1FCD}"/>
                </a:ext>
              </a:extLst>
            </p:cNvPr>
            <p:cNvSpPr/>
            <p:nvPr/>
          </p:nvSpPr>
          <p:spPr>
            <a:xfrm>
              <a:off x="0" y="0"/>
              <a:ext cx="2080260" cy="386253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err="1">
                  <a:solidFill>
                    <a:schemeClr val="bg1"/>
                  </a:solidFill>
                </a:rPr>
                <a:t>СПбЦОКОиИТ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70F790BC-189C-B8B5-B931-36307353A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764" r="10494" b="34003"/>
            <a:stretch/>
          </p:blipFill>
          <p:spPr bwMode="auto">
            <a:xfrm>
              <a:off x="1626502" y="53345"/>
              <a:ext cx="299720" cy="2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oogle Shape;1622;p41">
            <a:extLst>
              <a:ext uri="{FF2B5EF4-FFF2-40B4-BE49-F238E27FC236}">
                <a16:creationId xmlns="" xmlns:a16="http://schemas.microsoft.com/office/drawing/2014/main" id="{D13FF216-AD7F-22CF-39D0-FB1AAB6B4671}"/>
              </a:ext>
            </a:extLst>
          </p:cNvPr>
          <p:cNvGrpSpPr/>
          <p:nvPr/>
        </p:nvGrpSpPr>
        <p:grpSpPr>
          <a:xfrm>
            <a:off x="337561" y="1438001"/>
            <a:ext cx="7537558" cy="4709145"/>
            <a:chOff x="353168" y="1516872"/>
            <a:chExt cx="1943313" cy="2087551"/>
          </a:xfrm>
        </p:grpSpPr>
        <p:sp>
          <p:nvSpPr>
            <p:cNvPr id="10" name="Google Shape;1623;p41">
              <a:extLst>
                <a:ext uri="{FF2B5EF4-FFF2-40B4-BE49-F238E27FC236}">
                  <a16:creationId xmlns="" xmlns:a16="http://schemas.microsoft.com/office/drawing/2014/main" id="{ECC1CBC7-D7E4-2927-907C-F8D7CF79F357}"/>
                </a:ext>
              </a:extLst>
            </p:cNvPr>
            <p:cNvSpPr/>
            <p:nvPr/>
          </p:nvSpPr>
          <p:spPr>
            <a:xfrm>
              <a:off x="353168" y="1516872"/>
              <a:ext cx="1943313" cy="1992711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Google Shape;1624;p41">
              <a:extLst>
                <a:ext uri="{FF2B5EF4-FFF2-40B4-BE49-F238E27FC236}">
                  <a16:creationId xmlns="" xmlns:a16="http://schemas.microsoft.com/office/drawing/2014/main" id="{6A08B3E5-6936-3767-F118-19F8F5CB7BAE}"/>
                </a:ext>
              </a:extLst>
            </p:cNvPr>
            <p:cNvSpPr/>
            <p:nvPr/>
          </p:nvSpPr>
          <p:spPr>
            <a:xfrm>
              <a:off x="1694071" y="3314780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Google Shape;1633;p41">
            <a:extLst>
              <a:ext uri="{FF2B5EF4-FFF2-40B4-BE49-F238E27FC236}">
                <a16:creationId xmlns="" xmlns:a16="http://schemas.microsoft.com/office/drawing/2014/main" id="{54B6F4FD-021E-815E-6238-EB9606DB9EC6}"/>
              </a:ext>
            </a:extLst>
          </p:cNvPr>
          <p:cNvSpPr/>
          <p:nvPr/>
        </p:nvSpPr>
        <p:spPr>
          <a:xfrm>
            <a:off x="6621517" y="3203485"/>
            <a:ext cx="5570483" cy="3186805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4;p41">
            <a:extLst>
              <a:ext uri="{FF2B5EF4-FFF2-40B4-BE49-F238E27FC236}">
                <a16:creationId xmlns="" xmlns:a16="http://schemas.microsoft.com/office/drawing/2014/main" id="{B787FC07-EA75-D9F4-8762-E7BD6E3CD030}"/>
              </a:ext>
            </a:extLst>
          </p:cNvPr>
          <p:cNvSpPr/>
          <p:nvPr/>
        </p:nvSpPr>
        <p:spPr>
          <a:xfrm>
            <a:off x="10470965" y="3150997"/>
            <a:ext cx="819807" cy="415587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F414D85-E1CA-A66D-4EFE-B6D9F9C8F732}"/>
              </a:ext>
            </a:extLst>
          </p:cNvPr>
          <p:cNvSpPr txBox="1"/>
          <p:nvPr/>
        </p:nvSpPr>
        <p:spPr>
          <a:xfrm>
            <a:off x="1224970" y="1647219"/>
            <a:ext cx="60969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Критерии:</a:t>
            </a:r>
          </a:p>
          <a:p>
            <a:r>
              <a:rPr lang="ru-RU" sz="2000" dirty="0"/>
              <a:t>Наличие высоких результатов ЕГЭ</a:t>
            </a:r>
          </a:p>
          <a:p>
            <a:r>
              <a:rPr lang="ru-RU" sz="2000" dirty="0"/>
              <a:t>Отсутствие ОО в «нехороших» списках ОО</a:t>
            </a:r>
          </a:p>
          <a:p>
            <a:r>
              <a:rPr lang="ru-RU" sz="2000" dirty="0"/>
              <a:t>Актуальность положения ВСОКО ОО (вкл. учет РСОКО)</a:t>
            </a:r>
          </a:p>
          <a:p>
            <a:r>
              <a:rPr lang="ru-RU" sz="2000" dirty="0"/>
              <a:t>Организация и проведение мероприятий по оценке предметных, метапредметных, личностных результатов</a:t>
            </a:r>
          </a:p>
          <a:p>
            <a:r>
              <a:rPr lang="ru-RU" sz="2000" dirty="0"/>
              <a:t>Анализ результатов внешних и внутренних ОП</a:t>
            </a:r>
          </a:p>
          <a:p>
            <a:r>
              <a:rPr lang="ru-RU" sz="2000" dirty="0"/>
              <a:t>Анализ результатов функционирования ВСОКО</a:t>
            </a:r>
          </a:p>
          <a:p>
            <a:r>
              <a:rPr lang="ru-RU" sz="2000" dirty="0"/>
              <a:t>Организация обучения педагогов современным подходам к оценке качества образования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A71813B8-B8A2-8E53-0691-3D6E47420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74295" y="2027390"/>
            <a:ext cx="269081" cy="26908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5434C20-8A8B-1D20-35BD-781D88720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84562" y="2318520"/>
            <a:ext cx="269081" cy="2690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7996E12E-6865-7F05-A195-7A19C56A9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97969" y="2638532"/>
            <a:ext cx="269081" cy="269081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409CB0F-3DA5-B8E6-D4CD-365F55FEC84E}"/>
              </a:ext>
            </a:extLst>
          </p:cNvPr>
          <p:cNvSpPr txBox="1"/>
          <p:nvPr/>
        </p:nvSpPr>
        <p:spPr>
          <a:xfrm>
            <a:off x="7418778" y="3411493"/>
            <a:ext cx="446695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cs typeface="Arial" panose="020B0604020202020204" pitchFamily="34" charset="0"/>
              </a:rPr>
              <a:t>Анализируемые документы:</a:t>
            </a:r>
          </a:p>
          <a:p>
            <a:endParaRPr lang="ru-RU" sz="2200" dirty="0"/>
          </a:p>
          <a:p>
            <a:r>
              <a:rPr lang="ru-RU" sz="2000" dirty="0"/>
              <a:t>Статистика (вкл. ЕГЭ)</a:t>
            </a:r>
          </a:p>
          <a:p>
            <a:r>
              <a:rPr lang="ru-RU" sz="2000" dirty="0"/>
              <a:t>Положение о ВСОКО</a:t>
            </a:r>
          </a:p>
          <a:p>
            <a:r>
              <a:rPr lang="ru-RU" sz="2000" dirty="0"/>
              <a:t>Отчет о результатах самообследования</a:t>
            </a:r>
          </a:p>
          <a:p>
            <a:r>
              <a:rPr lang="ru-RU" sz="2000" dirty="0"/>
              <a:t>План ВСОКО</a:t>
            </a:r>
          </a:p>
          <a:p>
            <a:r>
              <a:rPr lang="ru-RU" sz="2000" dirty="0"/>
              <a:t>График ОП</a:t>
            </a:r>
          </a:p>
          <a:p>
            <a:r>
              <a:rPr lang="ru-RU" sz="2000" dirty="0"/>
              <a:t>Данные Параграфа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50A9544-81B2-1841-B9BA-6B796A50BF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07898" y="4139346"/>
            <a:ext cx="269081" cy="269081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7C224C2-9AE6-6430-8DBB-8BECB161F3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05589" y="3848216"/>
            <a:ext cx="269081" cy="26908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E3EBB6C3-50E3-6678-3364-421467021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98420" y="2936496"/>
            <a:ext cx="269081" cy="26908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70AE42D6-AF75-B27F-C463-BE40F1BC68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13661" y="4466192"/>
            <a:ext cx="269081" cy="26908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B589202D-DF7C-947C-ACFA-23C12AFCAF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87489" y="4163516"/>
            <a:ext cx="234401" cy="23440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38F43AC4-223F-189B-9887-CE27825BD3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93892" y="4452001"/>
            <a:ext cx="234401" cy="23440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62FFDA66-AA6F-3FE3-563C-2E393282C5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93892" y="4735273"/>
            <a:ext cx="234401" cy="23440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85E3E07D-48A0-5FD8-3513-76A23F569D2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93892" y="5048360"/>
            <a:ext cx="234401" cy="23440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B19AAF7F-8574-3B76-E32E-94AEA9B26E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93891" y="5335249"/>
            <a:ext cx="234401" cy="23440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52516CCF-325E-2FE7-B399-7AA91C0E17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7093891" y="5696855"/>
            <a:ext cx="234401" cy="23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540</Words>
  <Application>Microsoft Office PowerPoint</Application>
  <PresentationFormat>Широкоэкранный</PresentationFormat>
  <Paragraphs>130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宋体</vt:lpstr>
      <vt:lpstr>Arial</vt:lpstr>
      <vt:lpstr>Calibri</vt:lpstr>
      <vt:lpstr>Calibri Light</vt:lpstr>
      <vt:lpstr>Wingdings</vt:lpstr>
      <vt:lpstr>Тема Office</vt:lpstr>
      <vt:lpstr>Мониторинги ВСОКО - 2024</vt:lpstr>
      <vt:lpstr>Презентация PowerPoint</vt:lpstr>
      <vt:lpstr>Основная идея мониторингов</vt:lpstr>
      <vt:lpstr>Этапы проведения мониторингов</vt:lpstr>
      <vt:lpstr>Результаты проекта</vt:lpstr>
      <vt:lpstr>Мониторинг сформированности  системы оценки достижения планируемых результатов освоения ООП СОО</vt:lpstr>
      <vt:lpstr>Мониторинг сформированности  планов внеурочной деятельности ОО на уровне СОО  в соответствии с выбранным профилем</vt:lpstr>
      <vt:lpstr>Мониторинг  по оценке функциональной грамотности</vt:lpstr>
      <vt:lpstr>Мониторинг функционирования  механизмов ВСОКО в ОО</vt:lpstr>
      <vt:lpstr>Мониторинг обеспечения объективности процедур оценки качества образования в ОО</vt:lpstr>
      <vt:lpstr>Результаты апробации</vt:lpstr>
      <vt:lpstr>Планы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Мониторинги ВСОКО - 2024</dc:title>
  <dc:creator>Валентина А.</dc:creator>
  <cp:lastModifiedBy>User</cp:lastModifiedBy>
  <cp:revision>17</cp:revision>
  <dcterms:created xsi:type="dcterms:W3CDTF">2024-05-07T11:23:49Z</dcterms:created>
  <dcterms:modified xsi:type="dcterms:W3CDTF">2024-06-24T07:55:27Z</dcterms:modified>
</cp:coreProperties>
</file>