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56" r:id="rId3"/>
    <p:sldId id="282" r:id="rId4"/>
    <p:sldId id="284" r:id="rId5"/>
    <p:sldId id="257" r:id="rId6"/>
    <p:sldId id="285" r:id="rId7"/>
    <p:sldId id="263" r:id="rId8"/>
    <p:sldId id="264" r:id="rId9"/>
    <p:sldId id="265" r:id="rId10"/>
    <p:sldId id="259" r:id="rId11"/>
    <p:sldId id="283" r:id="rId12"/>
    <p:sldId id="260" r:id="rId13"/>
    <p:sldId id="261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FD470-9F10-4966-B38A-2DAD0458ECC8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5E242-6ADB-42AF-A2EA-F0A2F846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8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E242-6ADB-42AF-A2EA-F0A2F846367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1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F40F-ECA1-4591-BC19-B6530365397B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CE3-59F4-461C-8EFB-B04E5D9F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6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F40F-ECA1-4591-BC19-B6530365397B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CE3-59F4-461C-8EFB-B04E5D9F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1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F40F-ECA1-4591-BC19-B6530365397B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CE3-59F4-461C-8EFB-B04E5D9F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F40F-ECA1-4591-BC19-B6530365397B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CE3-59F4-461C-8EFB-B04E5D9F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5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F40F-ECA1-4591-BC19-B6530365397B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CE3-59F4-461C-8EFB-B04E5D9F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7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F40F-ECA1-4591-BC19-B6530365397B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CE3-59F4-461C-8EFB-B04E5D9F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6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F40F-ECA1-4591-BC19-B6530365397B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CE3-59F4-461C-8EFB-B04E5D9F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4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F40F-ECA1-4591-BC19-B6530365397B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CE3-59F4-461C-8EFB-B04E5D9F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0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F40F-ECA1-4591-BC19-B6530365397B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CE3-59F4-461C-8EFB-B04E5D9F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1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F40F-ECA1-4591-BC19-B6530365397B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CE3-59F4-461C-8EFB-B04E5D9F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F40F-ECA1-4591-BC19-B6530365397B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CE3-59F4-461C-8EFB-B04E5D9F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1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BF40F-ECA1-4591-BC19-B6530365397B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24CE3-59F4-461C-8EFB-B04E5D9F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60648"/>
            <a:ext cx="6118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/>
              <a:t>т</a:t>
            </a:r>
            <a:r>
              <a:rPr lang="ru-RU" sz="3200" b="1" u="sng" dirty="0" smtClean="0"/>
              <a:t>ема</a:t>
            </a:r>
            <a:r>
              <a:rPr lang="ru-RU" sz="3200" b="1" smtClean="0"/>
              <a:t>:  Сетевая  </a:t>
            </a:r>
            <a:r>
              <a:rPr lang="ru-RU" sz="3200" b="1" dirty="0" smtClean="0"/>
              <a:t>культура  и  этика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702" y="1961257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r>
              <a:rPr lang="ru-RU" sz="2800" b="1" i="1" dirty="0" smtClean="0"/>
              <a:t> </a:t>
            </a:r>
            <a:r>
              <a:rPr lang="ru-RU" sz="2800" b="1" i="1" dirty="0"/>
              <a:t>— </a:t>
            </a:r>
            <a:endParaRPr lang="ru-RU" sz="2800" b="1" i="1" dirty="0" smtClean="0"/>
          </a:p>
          <a:p>
            <a:r>
              <a:rPr lang="ru-RU" sz="2800" b="1" i="1" dirty="0" smtClean="0"/>
              <a:t>воспитание</a:t>
            </a:r>
            <a:r>
              <a:rPr lang="ru-RU" sz="2800" b="1" i="1" dirty="0"/>
              <a:t>, образование, </a:t>
            </a:r>
            <a:r>
              <a:rPr lang="ru-RU" sz="2800" b="1" i="1" dirty="0" smtClean="0"/>
              <a:t> развитие</a:t>
            </a:r>
            <a:r>
              <a:rPr lang="ru-RU" sz="2800" b="1" i="1" dirty="0"/>
              <a:t>, почитание, </a:t>
            </a:r>
            <a:r>
              <a:rPr lang="ru-RU" sz="2800" b="1" i="1" dirty="0" smtClean="0"/>
              <a:t> познание</a:t>
            </a:r>
            <a:r>
              <a:rPr lang="ru-RU" sz="2800" b="1" i="1" dirty="0"/>
              <a:t>, </a:t>
            </a:r>
            <a:r>
              <a:rPr lang="ru-RU" sz="2800" b="1" i="1" dirty="0" smtClean="0"/>
              <a:t> творчество</a:t>
            </a:r>
            <a:r>
              <a:rPr lang="ru-RU" sz="2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982" y="3933056"/>
            <a:ext cx="79987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Этика</a:t>
            </a:r>
            <a:r>
              <a:rPr lang="ru-RU" sz="2800" b="1" i="1" dirty="0" smtClean="0"/>
              <a:t>. </a:t>
            </a:r>
          </a:p>
          <a:p>
            <a:r>
              <a:rPr lang="ru-RU" sz="2800" b="1" i="1" dirty="0" smtClean="0"/>
              <a:t>Её составляющие – нравственность  и  мораль, </a:t>
            </a:r>
          </a:p>
          <a:p>
            <a:r>
              <a:rPr lang="ru-RU" sz="2800" b="1" i="1" dirty="0" smtClean="0"/>
              <a:t>а  именно  милосердие,  справедливость, </a:t>
            </a:r>
          </a:p>
          <a:p>
            <a:r>
              <a:rPr lang="ru-RU" sz="2800" b="1" i="1" dirty="0" smtClean="0"/>
              <a:t>дружба.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9843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3110" y="0"/>
            <a:ext cx="598575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При общении в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чатах</a:t>
            </a:r>
            <a:r>
              <a:rPr lang="ru-RU" sz="2800" b="1" i="1" dirty="0" smtClean="0"/>
              <a:t> (разговор с кем-то) </a:t>
            </a:r>
            <a:r>
              <a:rPr lang="ru-RU" sz="2800" b="1" i="1" dirty="0"/>
              <a:t>желательно выполнять </a:t>
            </a:r>
            <a:r>
              <a:rPr lang="ru-RU" sz="2800" b="1" i="1" dirty="0" smtClean="0"/>
              <a:t>следующие  </a:t>
            </a:r>
            <a:r>
              <a:rPr lang="ru-RU" sz="2800" b="1" i="1" dirty="0"/>
              <a:t>правила</a:t>
            </a:r>
            <a:r>
              <a:rPr lang="ru-RU" sz="2800" b="1" i="1" dirty="0" smtClean="0"/>
              <a:t>: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i="1" dirty="0" smtClean="0"/>
              <a:t> </a:t>
            </a:r>
            <a:r>
              <a:rPr lang="ru-RU" sz="2800" b="1" i="1" dirty="0"/>
              <a:t>Использовать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</a:t>
            </a:r>
            <a:r>
              <a:rPr lang="ru-RU" sz="2800" b="1" i="1" dirty="0"/>
              <a:t>, на котором общается большинство присутствующих (как иностранный, так и сленг). </a:t>
            </a:r>
            <a:endParaRPr lang="ru-RU" sz="2800" b="1" i="1" dirty="0" smtClean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i="1" dirty="0" smtClean="0"/>
              <a:t>Не </a:t>
            </a:r>
            <a:r>
              <a:rPr lang="ru-RU" sz="2800" b="1" i="1" dirty="0"/>
              <a:t>умничать! Это настроит против вас собеседника. </a:t>
            </a:r>
            <a:endParaRPr lang="ru-RU" sz="2800" b="1" i="1" dirty="0" smtClean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i="1" dirty="0" smtClean="0"/>
              <a:t>Посылайте  простые  и  ясные </a:t>
            </a:r>
            <a:r>
              <a:rPr lang="ru-RU" sz="2800" b="1" i="1" dirty="0"/>
              <a:t>предложения. </a:t>
            </a:r>
            <a:endParaRPr lang="ru-RU" sz="2800" b="1" i="1" dirty="0" smtClean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i="1" dirty="0" smtClean="0"/>
              <a:t>Если  собеседники </a:t>
            </a:r>
            <a:r>
              <a:rPr lang="ru-RU" sz="2800" b="1" i="1" dirty="0"/>
              <a:t>вас по каким-либо </a:t>
            </a:r>
            <a:r>
              <a:rPr lang="ru-RU" sz="2800" b="1" i="1" dirty="0" smtClean="0"/>
              <a:t> причинам  не  </a:t>
            </a:r>
            <a:r>
              <a:rPr lang="ru-RU" sz="2800" b="1" i="1" dirty="0"/>
              <a:t>устраивают, то </a:t>
            </a:r>
            <a:r>
              <a:rPr lang="ru-RU" sz="2800" b="1" i="1" dirty="0" smtClean="0"/>
              <a:t>покиньте  </a:t>
            </a:r>
            <a:r>
              <a:rPr lang="ru-RU" sz="2800" b="1" i="1" dirty="0"/>
              <a:t>чат</a:t>
            </a:r>
            <a:r>
              <a:rPr lang="ru-RU" sz="2800" b="1" i="1" dirty="0" smtClean="0"/>
              <a:t>.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i="1" dirty="0" smtClean="0"/>
              <a:t> </a:t>
            </a:r>
            <a:r>
              <a:rPr lang="ru-RU" sz="2800" b="1" i="1" dirty="0"/>
              <a:t>Не </a:t>
            </a:r>
            <a:r>
              <a:rPr lang="ru-RU" sz="2800" b="1" i="1" dirty="0" smtClean="0"/>
              <a:t> переусердствуйте  </a:t>
            </a:r>
            <a:r>
              <a:rPr lang="ru-RU" sz="2800" b="1" i="1" dirty="0"/>
              <a:t>со смайликами.</a:t>
            </a:r>
          </a:p>
        </p:txBody>
      </p:sp>
      <p:pic>
        <p:nvPicPr>
          <p:cNvPr id="4100" name="Picture 4" descr="http://zoozel.ru/gallery/images/1976188_razgovariva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90" y="188640"/>
            <a:ext cx="319194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бщение в чатах – самый демократичный способ сетевого общения.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62" y="3789040"/>
            <a:ext cx="3293745" cy="22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низ стрелка 5">
            <a:hlinkClick r:id="rId4" action="ppaction://hlinksldjump"/>
          </p:cNvPr>
          <p:cNvSpPr/>
          <p:nvPr/>
        </p:nvSpPr>
        <p:spPr>
          <a:xfrm>
            <a:off x="107504" y="6192820"/>
            <a:ext cx="628074" cy="498336"/>
          </a:xfrm>
          <a:prstGeom prst="curvedUpArrow">
            <a:avLst>
              <a:gd name="adj1" fmla="val 25000"/>
              <a:gd name="adj2" fmla="val 63017"/>
              <a:gd name="adj3" fmla="val 27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0"/>
            <a:ext cx="4446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Таблица  кодов  смайликов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01466"/>
              </p:ext>
            </p:extLst>
          </p:nvPr>
        </p:nvGraphicFramePr>
        <p:xfrm>
          <a:off x="107504" y="692694"/>
          <a:ext cx="8928992" cy="6048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564"/>
                <a:gridCol w="1745733"/>
                <a:gridCol w="990203"/>
                <a:gridCol w="1790567"/>
                <a:gridCol w="991157"/>
                <a:gridCol w="2345768"/>
              </a:tblGrid>
              <a:tr h="906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effectLst/>
                        </a:rPr>
                        <a:t>:-)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улыбка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>
                          <a:effectLst/>
                        </a:rPr>
                        <a:t>:-Q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курит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:(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хмурый взгляд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effectLst/>
                        </a:rPr>
                        <a:t>:-)))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хохот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effectLst/>
                        </a:rPr>
                        <a:t>:-@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кричит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effectLst/>
                        </a:rPr>
                        <a:t>8:-)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маленькая девочка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:-~)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насморк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:-(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грусть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effectLst/>
                        </a:rPr>
                        <a:t>:-(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я опечален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:*)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пьяница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:'-(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плачет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effectLst/>
                        </a:rPr>
                        <a:t>:'-)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плачет от счастья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:-{)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усатый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;-)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хитрец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:-&amp;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поклялся молчать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:-[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вампир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&gt;:-(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злится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:-()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я потрясен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-:-)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панк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: 0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зевает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effectLst/>
                        </a:rPr>
                        <a:t>=8-)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носит очки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3" marR="8483" marT="8483" marB="8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Выгнутая вниз стрелка 4">
            <a:hlinkClick r:id="rId2" action="ppaction://hlinksldjump"/>
          </p:cNvPr>
          <p:cNvSpPr/>
          <p:nvPr/>
        </p:nvSpPr>
        <p:spPr>
          <a:xfrm>
            <a:off x="251520" y="107208"/>
            <a:ext cx="792088" cy="416012"/>
          </a:xfrm>
          <a:prstGeom prst="curvedUpArrow">
            <a:avLst>
              <a:gd name="adj1" fmla="val 25000"/>
              <a:gd name="adj2" fmla="val 63017"/>
              <a:gd name="adj3" fmla="val 27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4999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Не переполняйте экран, в котором происходит чат, своими сообщениями – дайте возможность высказаться другим. </a:t>
            </a:r>
            <a:endParaRPr lang="ru-RU" sz="2800" b="1" i="1" dirty="0" smtClean="0"/>
          </a:p>
          <a:p>
            <a:pPr algn="ctr"/>
            <a:r>
              <a:rPr lang="ru-RU" sz="2800" b="1" i="1" dirty="0" smtClean="0"/>
              <a:t>Не </a:t>
            </a:r>
            <a:r>
              <a:rPr lang="ru-RU" sz="2800" b="1" i="1" dirty="0"/>
              <a:t>используйте </a:t>
            </a:r>
            <a:r>
              <a:rPr lang="ru-RU" sz="2800" b="1" i="1" dirty="0" smtClean="0"/>
              <a:t>ненормативную  </a:t>
            </a:r>
            <a:r>
              <a:rPr lang="ru-RU" sz="2800" b="1" i="1" dirty="0"/>
              <a:t>лексику. Во многих чатах следят за ходом </a:t>
            </a:r>
            <a:r>
              <a:rPr lang="ru-RU" sz="2800" b="1" i="1" dirty="0" smtClean="0"/>
              <a:t> общения  и </a:t>
            </a:r>
            <a:r>
              <a:rPr lang="ru-RU" sz="2800" b="1" i="1" dirty="0"/>
              <a:t>применяют к хулиганам и </a:t>
            </a:r>
            <a:r>
              <a:rPr lang="ru-RU" sz="2800" b="1" i="1" dirty="0" smtClean="0"/>
              <a:t>сквернословам  </a:t>
            </a:r>
            <a:r>
              <a:rPr lang="ru-RU" sz="2800" b="1" i="1" dirty="0"/>
              <a:t>наказание в </a:t>
            </a:r>
            <a:r>
              <a:rPr lang="ru-RU" sz="2800" b="1" i="1" dirty="0" smtClean="0"/>
              <a:t> виде  ограничения доступа  </a:t>
            </a:r>
            <a:r>
              <a:rPr lang="ru-RU" sz="2800" b="1" i="1" dirty="0"/>
              <a:t>на </a:t>
            </a:r>
            <a:r>
              <a:rPr lang="ru-RU" sz="2800" b="1" i="1" dirty="0" smtClean="0"/>
              <a:t> сервер</a:t>
            </a:r>
            <a:r>
              <a:rPr lang="ru-RU" sz="2800" b="1" i="1" dirty="0"/>
              <a:t>. Обязательно представьтесь, когда </a:t>
            </a:r>
            <a:r>
              <a:rPr lang="ru-RU" sz="2800" b="1" i="1" dirty="0" smtClean="0"/>
              <a:t>заходите  в  </a:t>
            </a:r>
            <a:r>
              <a:rPr lang="ru-RU" sz="2800" b="1" i="1" dirty="0"/>
              <a:t>чат. </a:t>
            </a:r>
          </a:p>
        </p:txBody>
      </p:sp>
      <p:pic>
        <p:nvPicPr>
          <p:cNvPr id="5" name="Рисунок 4" descr="https://avatars.mds.yandex.net/get-pdb/1779763/e43a6253-e552-42b9-a3d6-2ab6b6105a94/s1200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9529" y="3751776"/>
            <a:ext cx="4540515" cy="3050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4" descr="http://alldiff.com/images/easyblog_images/615/Leadership-Communicatio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540250" cy="302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westa-sochi.ru/userfiles/product_80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2922" y="2420888"/>
            <a:ext cx="2451078" cy="362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этикета при общении по электронной почте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Старайтесь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чтобы длина вашего письма отвечала стилю беседы: отвечайте на вопрос, 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 и по существу. </a:t>
            </a:r>
            <a:endParaRPr lang="ru-RU" sz="2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Полное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ошибок и опечаток письмо трудно читать.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Избегайте  писем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составленных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  влиянием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эмоций.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Не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забывайте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говорить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«спасибо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пожалуйста».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Помните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не существует надежной почтовой системы. Неразумно помещать личную информацию в электронное письмо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Если  можете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используйте подпись.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 идентифицировать вас и содержать данные о каналах связи (обычный телефон, факс).</a:t>
            </a:r>
          </a:p>
        </p:txBody>
      </p:sp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7912323" y="6192820"/>
            <a:ext cx="628074" cy="498336"/>
          </a:xfrm>
          <a:prstGeom prst="curvedUpArrow">
            <a:avLst>
              <a:gd name="adj1" fmla="val 25000"/>
              <a:gd name="adj2" fmla="val 63017"/>
              <a:gd name="adj3" fmla="val 27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8" y="0"/>
            <a:ext cx="9129252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 общения  в  телеконференции</a:t>
            </a:r>
          </a:p>
          <a:p>
            <a:pPr marL="0" indent="0" algn="ctr">
              <a:buNone/>
            </a:pPr>
            <a:endParaRPr lang="ru-RU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ТЕЛЕКОНФЕРЕНЦИЯ</a:t>
            </a:r>
            <a:r>
              <a:rPr lang="ru-RU" dirty="0" smtClean="0"/>
              <a:t> </a:t>
            </a:r>
            <a:r>
              <a:rPr lang="ru-RU" b="1" dirty="0" smtClean="0"/>
              <a:t>  </a:t>
            </a:r>
            <a:r>
              <a:rPr lang="ru-RU" dirty="0" smtClean="0"/>
              <a:t> </a:t>
            </a:r>
            <a:r>
              <a:rPr lang="ru-RU" b="1" dirty="0" smtClean="0"/>
              <a:t>—</a:t>
            </a:r>
            <a:r>
              <a:rPr lang="ru-RU" dirty="0" smtClean="0"/>
              <a:t>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совещание,  участники  которого  территориально  удалены  друг  от  друга  и  которое осуществляется с   использованием телекоммуникационных  средств.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transfarcorp.com/upload/octubre2017/video-conferencia-201710271017.jpg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504056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Выгнутая вниз стрелка 3">
            <a:hlinkClick r:id="rId4" action="ppaction://hlinksldjump"/>
          </p:cNvPr>
          <p:cNvSpPr/>
          <p:nvPr/>
        </p:nvSpPr>
        <p:spPr>
          <a:xfrm>
            <a:off x="107504" y="6192820"/>
            <a:ext cx="628074" cy="498336"/>
          </a:xfrm>
          <a:prstGeom prst="curvedUpArrow">
            <a:avLst>
              <a:gd name="adj1" fmla="val 25000"/>
              <a:gd name="adj2" fmla="val 63017"/>
              <a:gd name="adj3" fmla="val 27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8690" y="0"/>
            <a:ext cx="91526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К</a:t>
            </a:r>
            <a:r>
              <a:rPr lang="ru-RU" sz="3200" b="1" i="1" dirty="0" smtClean="0"/>
              <a:t>аждое  сетевое  сообщество  формирует  свои правила.  За  их  соблюдением  следят 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о д е р а т о р ы</a:t>
            </a:r>
            <a:r>
              <a:rPr lang="ru-RU" sz="3200" b="1" i="1" dirty="0" smtClean="0"/>
              <a:t>.</a:t>
            </a:r>
          </a:p>
          <a:p>
            <a:pPr algn="just"/>
            <a:r>
              <a:rPr lang="ru-RU" sz="3200" b="1" i="1" dirty="0" smtClean="0"/>
              <a:t>      </a:t>
            </a: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Модератор</a:t>
            </a:r>
            <a:r>
              <a:rPr lang="ru-RU" sz="3200" dirty="0" smtClean="0"/>
              <a:t>  </a:t>
            </a:r>
            <a:r>
              <a:rPr lang="ru-RU" sz="3200" b="1" i="1" dirty="0" smtClean="0"/>
              <a:t> — пользователь, имеющий более широкие права по сравнению с обыкновенными  пользователями.</a:t>
            </a:r>
          </a:p>
          <a:p>
            <a:endParaRPr lang="ru-RU" sz="3200" b="1" i="1" dirty="0"/>
          </a:p>
        </p:txBody>
      </p:sp>
      <p:pic>
        <p:nvPicPr>
          <p:cNvPr id="4" name="Рисунок 3" descr="https://fabulae.su/images/authors/10392/foto_96345.jpg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309634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419872" y="4790004"/>
            <a:ext cx="4855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Флуд</a:t>
            </a:r>
            <a:r>
              <a:rPr lang="ru-RU" sz="2400" b="1" dirty="0"/>
              <a:t> </a:t>
            </a:r>
            <a:r>
              <a:rPr lang="ru-RU" sz="2400" b="1" dirty="0" smtClean="0"/>
              <a:t>— </a:t>
            </a:r>
            <a:r>
              <a:rPr lang="ru-RU" sz="2400" b="1" dirty="0"/>
              <a:t>нетематические сообщения </a:t>
            </a:r>
            <a:r>
              <a:rPr lang="ru-RU" sz="2400" b="1" dirty="0" smtClean="0"/>
              <a:t> в  интернет-форумах  </a:t>
            </a:r>
            <a:r>
              <a:rPr lang="ru-RU" sz="2400" b="1" dirty="0"/>
              <a:t>и </a:t>
            </a:r>
            <a:r>
              <a:rPr lang="ru-RU" sz="2400" b="1" dirty="0" smtClean="0"/>
              <a:t> чатах, зачастую  занимающие большие  </a:t>
            </a:r>
            <a:r>
              <a:rPr lang="ru-RU" sz="2400" b="1" dirty="0"/>
              <a:t>объёмы.</a:t>
            </a:r>
            <a:endParaRPr lang="ru-RU" sz="2400" dirty="0"/>
          </a:p>
        </p:txBody>
      </p:sp>
      <p:sp>
        <p:nvSpPr>
          <p:cNvPr id="6" name="Выгнутая вниз стрелка 5">
            <a:hlinkClick r:id="rId4" action="ppaction://hlinksldjump"/>
          </p:cNvPr>
          <p:cNvSpPr/>
          <p:nvPr/>
        </p:nvSpPr>
        <p:spPr>
          <a:xfrm>
            <a:off x="8465519" y="6359664"/>
            <a:ext cx="628074" cy="498336"/>
          </a:xfrm>
          <a:prstGeom prst="curvedUpArrow">
            <a:avLst>
              <a:gd name="adj1" fmla="val 25000"/>
              <a:gd name="adj2" fmla="val 63017"/>
              <a:gd name="adj3" fmla="val 27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04664"/>
            <a:ext cx="7488832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- это публичное место.</a:t>
            </a:r>
          </a:p>
          <a:p>
            <a:pPr algn="ctr">
              <a:lnSpc>
                <a:spcPct val="90000"/>
              </a:lnSpc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нем "ходят" разные люди, в том числе  и  дети. </a:t>
            </a:r>
          </a:p>
          <a:p>
            <a:pPr algn="ctr">
              <a:lnSpc>
                <a:spcPct val="90000"/>
              </a:lnSpc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Уважайте окружающих. </a:t>
            </a:r>
          </a:p>
          <a:p>
            <a:pPr algn="ctr">
              <a:lnSpc>
                <a:spcPct val="90000"/>
              </a:lnSpc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новичок, ведите себя как в гостях – будьте  готовы  изучить  и понять  чужие  правила  и  принципы, прежде  чем устанавливать  свои.</a:t>
            </a:r>
          </a:p>
        </p:txBody>
      </p:sp>
    </p:spTree>
    <p:extLst>
      <p:ext uri="{BB962C8B-B14F-4D97-AF65-F5344CB8AC3E}">
        <p14:creationId xmlns:p14="http://schemas.microsoft.com/office/powerpoint/2010/main" val="12331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26" y="6130"/>
            <a:ext cx="89436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 Вы  будете следовать  нескольким простым  правилам,  то  с меньшей  вероятностью будете  совершать ошибки,  которые  могут препятствовать  приобретению  друзей  в Сети.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7359" y="1916832"/>
            <a:ext cx="9144000" cy="423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6438" indent="-1976438">
              <a:lnSpc>
                <a:spcPct val="80000"/>
              </a:lnSpc>
            </a:pP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</a:t>
            </a:r>
            <a:r>
              <a:rPr lang="ru-RU" altLang="ru-RU" sz="2800" b="1" i="1" dirty="0"/>
              <a:t>: </a:t>
            </a:r>
            <a:r>
              <a:rPr lang="ru-RU" altLang="ru-RU" sz="2800" b="1" i="1" dirty="0" smtClean="0"/>
              <a:t>   Помните</a:t>
            </a:r>
            <a:r>
              <a:rPr lang="ru-RU" altLang="ru-RU" sz="2800" b="1" i="1" dirty="0"/>
              <a:t>, что Вы говорите с человеком, хотя бы и в киберпространстве</a:t>
            </a:r>
          </a:p>
          <a:p>
            <a:pPr>
              <a:lnSpc>
                <a:spcPct val="80000"/>
              </a:lnSpc>
            </a:pP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2</a:t>
            </a:r>
            <a:r>
              <a:rPr lang="ru-RU" altLang="ru-RU" sz="2800" b="1" i="1" dirty="0"/>
              <a:t>: </a:t>
            </a:r>
            <a:r>
              <a:rPr lang="ru-RU" altLang="ru-RU" sz="2800" b="1" i="1" dirty="0" smtClean="0"/>
              <a:t>   Соблюдайте  этику  </a:t>
            </a:r>
            <a:r>
              <a:rPr lang="ru-RU" altLang="ru-RU" sz="2800" b="1" i="1" dirty="0"/>
              <a:t>общения</a:t>
            </a:r>
          </a:p>
          <a:p>
            <a:pPr marL="1976438" indent="-1976438">
              <a:lnSpc>
                <a:spcPct val="80000"/>
              </a:lnSpc>
            </a:pP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3</a:t>
            </a:r>
            <a:r>
              <a:rPr lang="ru-RU" altLang="ru-RU" sz="2800" b="1" i="1" dirty="0"/>
              <a:t>: </a:t>
            </a:r>
            <a:r>
              <a:rPr lang="ru-RU" altLang="ru-RU" sz="2800" b="1" i="1" dirty="0" smtClean="0"/>
              <a:t>   Вас </a:t>
            </a:r>
            <a:r>
              <a:rPr lang="ru-RU" altLang="ru-RU" sz="2800" b="1" i="1" dirty="0"/>
              <a:t>будут </a:t>
            </a:r>
            <a:r>
              <a:rPr lang="ru-RU" altLang="ru-RU" sz="2800" b="1" i="1" dirty="0" smtClean="0"/>
              <a:t>оценивать  по  </a:t>
            </a:r>
            <a:r>
              <a:rPr lang="ru-RU" altLang="ru-RU" sz="2800" b="1" i="1" dirty="0"/>
              <a:t>тому, </a:t>
            </a:r>
            <a:r>
              <a:rPr lang="ru-RU" altLang="ru-RU" sz="2800" b="1" i="1" dirty="0" smtClean="0"/>
              <a:t>как  </a:t>
            </a:r>
            <a:r>
              <a:rPr lang="ru-RU" altLang="ru-RU" sz="2800" b="1" i="1" dirty="0"/>
              <a:t>Вы пишете.</a:t>
            </a:r>
          </a:p>
          <a:p>
            <a:pPr>
              <a:lnSpc>
                <a:spcPct val="80000"/>
              </a:lnSpc>
            </a:pP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4</a:t>
            </a:r>
            <a:r>
              <a:rPr lang="ru-RU" altLang="ru-RU" sz="2800" b="1" i="1" dirty="0"/>
              <a:t>: </a:t>
            </a:r>
            <a:r>
              <a:rPr lang="ru-RU" altLang="ru-RU" sz="2800" b="1" i="1" dirty="0" smtClean="0"/>
              <a:t>   Учитесь  прощать  другим  их  </a:t>
            </a:r>
            <a:r>
              <a:rPr lang="ru-RU" altLang="ru-RU" sz="2800" b="1" i="1" dirty="0"/>
              <a:t>ошибки</a:t>
            </a:r>
          </a:p>
          <a:p>
            <a:pPr marL="1976438" indent="-1976438">
              <a:lnSpc>
                <a:spcPct val="80000"/>
              </a:lnSpc>
            </a:pP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5</a:t>
            </a:r>
            <a:r>
              <a:rPr lang="ru-RU" altLang="ru-RU" sz="2800" b="1" i="1" dirty="0"/>
              <a:t>: </a:t>
            </a:r>
            <a:r>
              <a:rPr lang="ru-RU" altLang="ru-RU" sz="2800" b="1" i="1" dirty="0" smtClean="0"/>
              <a:t>   Помогайте  другим  там</a:t>
            </a:r>
            <a:r>
              <a:rPr lang="ru-RU" altLang="ru-RU" sz="2800" b="1" i="1" dirty="0"/>
              <a:t>, где </a:t>
            </a:r>
            <a:r>
              <a:rPr lang="ru-RU" altLang="ru-RU" sz="2800" b="1" i="1" dirty="0" smtClean="0"/>
              <a:t> Вы  это </a:t>
            </a:r>
            <a:r>
              <a:rPr lang="ru-RU" altLang="ru-RU" sz="2800" b="1" i="1" dirty="0"/>
              <a:t>можете </a:t>
            </a:r>
            <a:r>
              <a:rPr lang="ru-RU" altLang="ru-RU" sz="2800" b="1" i="1" dirty="0" smtClean="0"/>
              <a:t> делать</a:t>
            </a:r>
            <a:endParaRPr lang="ru-RU" altLang="ru-RU" sz="2800" b="1" i="1" dirty="0"/>
          </a:p>
          <a:p>
            <a:pPr marL="1976438" indent="-1976438">
              <a:lnSpc>
                <a:spcPct val="80000"/>
              </a:lnSpc>
            </a:pP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6</a:t>
            </a:r>
            <a:r>
              <a:rPr lang="ru-RU" altLang="ru-RU" sz="2800" b="1" i="1" dirty="0"/>
              <a:t>: </a:t>
            </a:r>
            <a:r>
              <a:rPr lang="ru-RU" altLang="ru-RU" sz="2800" b="1" i="1" dirty="0" smtClean="0"/>
              <a:t>   Не ввязывайтесь  в  </a:t>
            </a:r>
            <a:r>
              <a:rPr lang="ru-RU" altLang="ru-RU" sz="2800" b="1" i="1" dirty="0"/>
              <a:t>конфликты </a:t>
            </a:r>
            <a:r>
              <a:rPr lang="ru-RU" altLang="ru-RU" sz="2800" b="1" i="1" dirty="0" smtClean="0"/>
              <a:t> и  не допускайте  </a:t>
            </a:r>
            <a:r>
              <a:rPr lang="ru-RU" altLang="ru-RU" sz="2800" b="1" i="1" dirty="0"/>
              <a:t>их.</a:t>
            </a:r>
          </a:p>
          <a:p>
            <a:pPr marL="2065338" indent="-2065338">
              <a:lnSpc>
                <a:spcPct val="80000"/>
              </a:lnSpc>
            </a:pP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7</a:t>
            </a:r>
            <a:r>
              <a:rPr lang="ru-RU" altLang="ru-RU" sz="2800" b="1" i="1" dirty="0"/>
              <a:t>: </a:t>
            </a:r>
            <a:r>
              <a:rPr lang="ru-RU" altLang="ru-RU" sz="2800" b="1" i="1" dirty="0" smtClean="0"/>
              <a:t>   Не  злоупотребляйте своими </a:t>
            </a:r>
            <a:r>
              <a:rPr lang="ru-RU" altLang="ru-RU" sz="2800" b="1" i="1" dirty="0"/>
              <a:t>возможностями </a:t>
            </a:r>
          </a:p>
        </p:txBody>
      </p:sp>
    </p:spTree>
    <p:extLst>
      <p:ext uri="{BB962C8B-B14F-4D97-AF65-F5344CB8AC3E}">
        <p14:creationId xmlns:p14="http://schemas.microsoft.com/office/powerpoint/2010/main" val="31603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53203"/>
            <a:ext cx="4655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hlinkClick r:id="rId2" action="ppaction://hlinksldjump"/>
              </a:rPr>
              <a:t>Основные  закладки  темы </a:t>
            </a:r>
            <a:r>
              <a:rPr lang="ru-RU" u="sng" dirty="0" smtClean="0">
                <a:hlinkClick r:id="rId2" action="ppaction://hlinksldjump"/>
              </a:rPr>
              <a:t> </a:t>
            </a:r>
            <a:endParaRPr lang="ru-RU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908720"/>
            <a:ext cx="52903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/>
              <a:t>  </a:t>
            </a:r>
            <a:r>
              <a:rPr lang="ru-RU" sz="2400" b="1" i="1" dirty="0" smtClean="0">
                <a:hlinkClick r:id="rId3" action="ppaction://hlinksldjump"/>
              </a:rPr>
              <a:t>Сетевой  этикет</a:t>
            </a:r>
            <a:endParaRPr lang="ru-RU" sz="2400" b="1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/>
              <a:t>  </a:t>
            </a:r>
            <a:r>
              <a:rPr lang="ru-RU" sz="2400" b="1" i="1" dirty="0" smtClean="0">
                <a:hlinkClick r:id="rId4" action="ppaction://hlinksldjump"/>
              </a:rPr>
              <a:t>Положения  сетевого  общения</a:t>
            </a:r>
            <a:endParaRPr lang="ru-RU" sz="24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hlinkClick r:id="rId5" action="ppaction://hlinksldjump"/>
              </a:rPr>
              <a:t>Работа  в  чатах</a:t>
            </a:r>
            <a:endParaRPr lang="ru-RU" sz="24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hlinkClick r:id="rId6" action="ppaction://hlinksldjump"/>
              </a:rPr>
              <a:t>Таблица  кодов  смайликов</a:t>
            </a:r>
            <a:endParaRPr lang="ru-RU" sz="24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/>
              <a:t> </a:t>
            </a:r>
            <a:r>
              <a:rPr lang="ru-RU" sz="2400" b="1" i="1" dirty="0" smtClean="0">
                <a:hlinkClick r:id="rId7" action="ppaction://hlinksldjump"/>
              </a:rPr>
              <a:t>Общение  по  электронной  почте</a:t>
            </a:r>
            <a:endParaRPr lang="ru-RU" sz="24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/>
              <a:t> </a:t>
            </a:r>
            <a:r>
              <a:rPr lang="ru-RU" sz="2400" b="1" i="1" dirty="0" smtClean="0">
                <a:hlinkClick r:id="rId8" action="ppaction://hlinksldjump"/>
              </a:rPr>
              <a:t>Телеконференция</a:t>
            </a:r>
            <a:endParaRPr lang="ru-RU" sz="24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/>
              <a:t> </a:t>
            </a:r>
            <a:r>
              <a:rPr lang="ru-RU" sz="2400" b="1" i="1" dirty="0" smtClean="0">
                <a:hlinkClick r:id="rId9" action="ppaction://hlinksldjump"/>
              </a:rPr>
              <a:t>Модератор </a:t>
            </a:r>
            <a:endParaRPr lang="ru-RU" sz="24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i="1" dirty="0" smtClean="0"/>
          </a:p>
          <a:p>
            <a:pPr marL="903288" indent="-342900">
              <a:buFont typeface="Wingdings" panose="05000000000000000000" pitchFamily="2" charset="2"/>
              <a:buChar char="§"/>
            </a:pP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2335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5054" y="41559"/>
            <a:ext cx="44999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СЕТЕВОЙ   ЭТИКЕТ     </a:t>
            </a:r>
          </a:p>
          <a:p>
            <a:pPr algn="ctr"/>
            <a:r>
              <a:rPr lang="ru-RU" sz="2800" b="1" i="1" dirty="0"/>
              <a:t> (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нетикет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сетикет</a:t>
            </a:r>
            <a:r>
              <a:rPr lang="ru-RU" sz="2800" b="1" i="1" dirty="0"/>
              <a:t>) - понятие, появившееся совсем недавно. </a:t>
            </a:r>
            <a:r>
              <a:rPr lang="ru-RU" sz="2800" b="1" i="1" dirty="0" smtClean="0"/>
              <a:t>Начиная </a:t>
            </a:r>
            <a:r>
              <a:rPr lang="ru-RU" sz="2800" b="1" i="1" dirty="0"/>
              <a:t>общаться в Интернете друг с другом, </a:t>
            </a:r>
            <a:r>
              <a:rPr lang="ru-RU" sz="2800" b="1" i="1" dirty="0" smtClean="0"/>
              <a:t>люди допускают  </a:t>
            </a:r>
            <a:r>
              <a:rPr lang="ru-RU" sz="2800" b="1" i="1" dirty="0"/>
              <a:t>множество незаметных </a:t>
            </a:r>
            <a:r>
              <a:rPr lang="ru-RU" sz="2800" b="1" i="1" dirty="0" smtClean="0"/>
              <a:t> на </a:t>
            </a:r>
            <a:r>
              <a:rPr lang="ru-RU" sz="2800" b="1" i="1" dirty="0"/>
              <a:t>первый взгляд ошибок. Эти ошибки, порожденные </a:t>
            </a:r>
            <a:r>
              <a:rPr lang="ru-RU" sz="2800" b="1" i="1" dirty="0" smtClean="0"/>
              <a:t>незнанием 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нетикета</a:t>
            </a:r>
            <a:r>
              <a:rPr lang="ru-RU" sz="2800" b="1" i="1" dirty="0"/>
              <a:t>, могут доставить </a:t>
            </a:r>
            <a:r>
              <a:rPr lang="ru-RU" sz="2800" b="1" i="1" dirty="0" smtClean="0"/>
              <a:t>неприятности  </a:t>
            </a:r>
            <a:r>
              <a:rPr lang="ru-RU" sz="2800" b="1" i="1" dirty="0"/>
              <a:t>вам </a:t>
            </a:r>
            <a:r>
              <a:rPr lang="ru-RU" sz="2800" b="1" i="1" dirty="0" smtClean="0"/>
              <a:t> и </a:t>
            </a:r>
            <a:r>
              <a:rPr lang="ru-RU" sz="2800" b="1" i="1" dirty="0"/>
              <a:t>вашим </a:t>
            </a:r>
            <a:r>
              <a:rPr lang="ru-RU" sz="2800" b="1" i="1" dirty="0" smtClean="0"/>
              <a:t> собеседникам</a:t>
            </a:r>
            <a:r>
              <a:rPr lang="ru-RU" sz="2800" b="1" i="1" dirty="0"/>
              <a:t>.</a:t>
            </a:r>
          </a:p>
        </p:txBody>
      </p:sp>
      <p:pic>
        <p:nvPicPr>
          <p:cNvPr id="5" name="Рисунок 4" descr="https://versiya.info/uploads/posts/2018-08/1533985834_652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608512" cy="2915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Выгнутая вниз стрелка 1">
            <a:hlinkClick r:id="rId4" action="ppaction://hlinksldjump"/>
          </p:cNvPr>
          <p:cNvSpPr/>
          <p:nvPr/>
        </p:nvSpPr>
        <p:spPr>
          <a:xfrm>
            <a:off x="107504" y="6192820"/>
            <a:ext cx="628074" cy="498336"/>
          </a:xfrm>
          <a:prstGeom prst="curvedUpArrow">
            <a:avLst>
              <a:gd name="adj1" fmla="val 25000"/>
              <a:gd name="adj2" fmla="val 63017"/>
              <a:gd name="adj3" fmla="val 27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4690" y="868383"/>
            <a:ext cx="624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Положения 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сетевого   общения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3171" y="2011195"/>
            <a:ext cx="65307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3288" indent="-342900">
              <a:buFont typeface="Wingdings" panose="05000000000000000000" pitchFamily="2" charset="2"/>
              <a:buChar char="§"/>
            </a:pPr>
            <a:r>
              <a:rPr lang="ru-RU" sz="2800" b="1" i="1" dirty="0">
                <a:hlinkClick r:id="rId2" action="ppaction://hlinksldjump"/>
              </a:rPr>
              <a:t>психологические,  эмоциональные</a:t>
            </a:r>
            <a:endParaRPr lang="ru-RU" sz="2800" b="1" i="1" dirty="0"/>
          </a:p>
          <a:p>
            <a:pPr marL="903288" indent="-342900">
              <a:buFont typeface="Wingdings" panose="05000000000000000000" pitchFamily="2" charset="2"/>
              <a:buChar char="§"/>
            </a:pPr>
            <a:r>
              <a:rPr lang="ru-RU" sz="2800" b="1" i="1" dirty="0">
                <a:hlinkClick r:id="rId3" action="ppaction://hlinksldjump"/>
              </a:rPr>
              <a:t>технические, оформительские</a:t>
            </a:r>
            <a:endParaRPr lang="ru-RU" sz="2800" b="1" i="1" dirty="0"/>
          </a:p>
          <a:p>
            <a:pPr marL="903288" indent="-342900">
              <a:buFont typeface="Wingdings" panose="05000000000000000000" pitchFamily="2" charset="2"/>
              <a:buChar char="§"/>
            </a:pPr>
            <a:r>
              <a:rPr lang="ru-RU" sz="2800" b="1" i="1" dirty="0">
                <a:hlinkClick r:id="rId4" action="ppaction://hlinksldjump"/>
              </a:rPr>
              <a:t>административные</a:t>
            </a:r>
            <a:endParaRPr lang="ru-RU" sz="2800" b="1" i="1" dirty="0"/>
          </a:p>
        </p:txBody>
      </p:sp>
      <p:sp>
        <p:nvSpPr>
          <p:cNvPr id="6" name="Выгнутая вниз стрелка 5">
            <a:hlinkClick r:id="rId5" action="ppaction://hlinksldjump"/>
          </p:cNvPr>
          <p:cNvSpPr/>
          <p:nvPr/>
        </p:nvSpPr>
        <p:spPr>
          <a:xfrm>
            <a:off x="107504" y="6192820"/>
            <a:ext cx="628074" cy="498336"/>
          </a:xfrm>
          <a:prstGeom prst="curvedUpArrow">
            <a:avLst>
              <a:gd name="adj1" fmla="val 25000"/>
              <a:gd name="adj2" fmla="val 63017"/>
              <a:gd name="adj3" fmla="val 27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34082"/>
          </a:xfrm>
        </p:spPr>
        <p:txBody>
          <a:bodyPr>
            <a:normAutofit/>
          </a:bodyPr>
          <a:lstStyle/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44" y="836712"/>
            <a:ext cx="65439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ПСИХОЛОГИЧЕСКИЕ, ЭМОЦИОНАЛЬНЫЕ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обращаться  на  Ты  или  на  Вы, использовать  ли  смайлики  и  в  каком количестве, указывать  ли  код  города в  телефонах, поддерживать новичков или  игнорировать  их  вопросы…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s://avatars.mds.yandex.net/get-pdb/472427/cb641756-fd3c-4b14-a04a-f6ae39585e7c/s1200?webp=fals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4221088"/>
            <a:ext cx="2564130" cy="2343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107504" y="6192820"/>
            <a:ext cx="628074" cy="498336"/>
          </a:xfrm>
          <a:prstGeom prst="curvedUpArrow">
            <a:avLst>
              <a:gd name="adj1" fmla="val 25000"/>
              <a:gd name="adj2" fmla="val 63017"/>
              <a:gd name="adj3" fmla="val 27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06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ТЕХНИЧЕСКИЕ,  ОФОРМИТЕЛЬСКИЕ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</a:t>
            </a: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использование  строк  определенной длины, использование 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транслита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(переводчик),  ограничения  на размер  сообщения  или  подписи,  допустимость  расширенного  форматирования (выделение  жирным,  курсивом,  цветом, фоном,  и  т. п.), допустимость  написания  сообщений  в  ВЕРХНЕМ  РЕГИСТРЕ…и т.д.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s://img1.liveinternet.ru/images/attach/c/2/74/144/74144541_tumblr_lk80grAjni1qhnj8yo1_500_large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4052" y="4530134"/>
            <a:ext cx="3635896" cy="2341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Выгнутая вниз стрелка 5">
            <a:hlinkClick r:id="rId4" action="ppaction://hlinksldjump"/>
          </p:cNvPr>
          <p:cNvSpPr/>
          <p:nvPr/>
        </p:nvSpPr>
        <p:spPr>
          <a:xfrm>
            <a:off x="107504" y="6192820"/>
            <a:ext cx="628074" cy="498336"/>
          </a:xfrm>
          <a:prstGeom prst="curvedUpArrow">
            <a:avLst>
              <a:gd name="adj1" fmla="val 25000"/>
              <a:gd name="adj2" fmla="val 63017"/>
              <a:gd name="adj3" fmla="val 27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3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АДМИНИСТРАТИВНЫЕ — </a:t>
            </a: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 именования  (заголовки)  тем,  правила цитирования,  допустимость  рекламы, допустимость 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флейма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 собственно необходимость  придерживаться  тематики сообщества…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077072"/>
            <a:ext cx="70202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Флейм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b="1" dirty="0"/>
              <a:t> </a:t>
            </a:r>
            <a:r>
              <a:rPr lang="ru-RU" sz="2800" b="1" i="1" dirty="0"/>
              <a:t>«спор </a:t>
            </a:r>
            <a:r>
              <a:rPr lang="ru-RU" sz="2800" b="1" i="1" dirty="0" smtClean="0"/>
              <a:t> ради  спора</a:t>
            </a:r>
            <a:r>
              <a:rPr lang="ru-RU" sz="2800" b="1" i="1" dirty="0"/>
              <a:t>», обмен </a:t>
            </a:r>
            <a:r>
              <a:rPr lang="ru-RU" sz="2800" b="1" i="1" dirty="0" smtClean="0"/>
              <a:t>сообщениями</a:t>
            </a:r>
          </a:p>
          <a:p>
            <a:pPr algn="ctr"/>
            <a:r>
              <a:rPr lang="ru-RU" sz="2800" b="1" i="1" dirty="0" smtClean="0"/>
              <a:t> </a:t>
            </a:r>
            <a:r>
              <a:rPr lang="ru-RU" sz="2800" b="1" i="1" dirty="0"/>
              <a:t>в </a:t>
            </a:r>
            <a:r>
              <a:rPr lang="ru-RU" sz="2800" b="1" i="1" dirty="0" smtClean="0"/>
              <a:t> местах  </a:t>
            </a:r>
            <a:r>
              <a:rPr lang="ru-RU" sz="2800" b="1" i="1" dirty="0"/>
              <a:t>многопользовательского </a:t>
            </a:r>
            <a:r>
              <a:rPr lang="ru-RU" sz="2800" b="1" i="1" dirty="0" smtClean="0"/>
              <a:t> сетевого </a:t>
            </a:r>
          </a:p>
          <a:p>
            <a:pPr algn="ctr"/>
            <a:r>
              <a:rPr lang="ru-RU" sz="2800" b="1" i="1" dirty="0" smtClean="0"/>
              <a:t>общения</a:t>
            </a:r>
            <a:r>
              <a:rPr lang="ru-RU" sz="2800" b="1" i="1" dirty="0"/>
              <a:t> </a:t>
            </a:r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107504" y="6192820"/>
            <a:ext cx="628074" cy="498336"/>
          </a:xfrm>
          <a:prstGeom prst="curvedUpArrow">
            <a:avLst>
              <a:gd name="adj1" fmla="val 25000"/>
              <a:gd name="adj2" fmla="val 63017"/>
              <a:gd name="adj3" fmla="val 27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500</Words>
  <Application>Microsoft Office PowerPoint</Application>
  <PresentationFormat>Экран (4:3)</PresentationFormat>
  <Paragraphs>109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2017-11-23T14:53:44Z</dcterms:created>
  <dcterms:modified xsi:type="dcterms:W3CDTF">2019-08-13T15:56:22Z</dcterms:modified>
</cp:coreProperties>
</file>