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4" r:id="rId1"/>
  </p:sldMasterIdLst>
  <p:notesMasterIdLst>
    <p:notesMasterId r:id="rId10"/>
  </p:notesMasterIdLst>
  <p:handoutMasterIdLst>
    <p:handoutMasterId r:id="rId11"/>
  </p:handoutMasterIdLst>
  <p:sldIdLst>
    <p:sldId id="994" r:id="rId2"/>
    <p:sldId id="998" r:id="rId3"/>
    <p:sldId id="1034" r:id="rId4"/>
    <p:sldId id="999" r:id="rId5"/>
    <p:sldId id="1000" r:id="rId6"/>
    <p:sldId id="1001" r:id="rId7"/>
    <p:sldId id="1016" r:id="rId8"/>
    <p:sldId id="1035" r:id="rId9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lovin" initials="G" lastIdx="2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000000"/>
    <a:srgbClr val="35688B"/>
    <a:srgbClr val="496DA7"/>
    <a:srgbClr val="166824"/>
    <a:srgbClr val="606060"/>
    <a:srgbClr val="005E9E"/>
    <a:srgbClr val="088D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6433" autoAdjust="0"/>
  </p:normalViewPr>
  <p:slideViewPr>
    <p:cSldViewPr>
      <p:cViewPr varScale="1">
        <p:scale>
          <a:sx n="70" d="100"/>
          <a:sy n="70" d="100"/>
        </p:scale>
        <p:origin x="112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585BA9F-68DE-4DFA-B94D-DC197090B3D1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76EF4D2-3094-48E7-929B-ADF6C7DFC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634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963B96-27B3-4774-ABDD-6D5A73BAA805}" type="datetimeFigureOut">
              <a:rPr lang="ru-RU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8" tIns="45889" rIns="91778" bIns="4588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9"/>
          </a:xfrm>
          <a:prstGeom prst="rect">
            <a:avLst/>
          </a:prstGeom>
        </p:spPr>
        <p:txBody>
          <a:bodyPr vert="horz" lIns="91778" tIns="45889" rIns="91778" bIns="4588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05AC9E-3451-4415-A084-28BE318C9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491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6175-2933-4EA2-86C0-9DA4A2C4BD37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16C01-97FF-48E3-A687-5400229C6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C1D12-6CD2-47E8-A2D3-6AD660689D92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CB673-D7CA-4E0B-B305-CB217F432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BBAE-4C2A-42CD-9FDA-2D266FE73406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A20F0-0CFC-42C1-8DA3-24EC36FE2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3E80-5219-4391-8991-0176D7E6CDD5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8FB4B-5FD3-40BB-8874-80F076A16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C8E55-3CFC-4E48-BBFE-4B5DD182E6FE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88668-3972-4A9F-A7AB-FE46831E9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3B556-5971-4071-B576-EA57510B68B8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78024-DCA9-4C2D-A734-3E0A6E83C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1489-F9F6-45A3-8E18-6895A1902A35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0735-7DEA-43F4-BF53-E385B03E5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6E1C-2511-470A-AC27-5A134673F8C0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EB39-ED32-4BFA-90E3-C7784769D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6753E-9B83-4A2D-80D7-6907521121A9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0F5E-53D3-4EAC-80AC-43FC2BCE4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467E-4D6B-441B-8779-1F2D5D4C441B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66AC-0F80-43C0-A231-D3029899B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FCBA2-D7BF-4528-9712-7B7EAABD3AAA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2CD1-ABD1-496D-B192-BBA9364C1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DC0F96A-6A91-4E8A-A543-786CDA72CAD8}" type="datetime1">
              <a:rPr lang="ru-RU" smtClean="0"/>
              <a:pPr>
                <a:defRPr/>
              </a:pPr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31FAD40-1A3E-4484-8C8B-1B64D15C7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6" r:id="rId1"/>
    <p:sldLayoutId id="2147484655" r:id="rId2"/>
    <p:sldLayoutId id="2147484654" r:id="rId3"/>
    <p:sldLayoutId id="2147484653" r:id="rId4"/>
    <p:sldLayoutId id="2147484652" r:id="rId5"/>
    <p:sldLayoutId id="2147484651" r:id="rId6"/>
    <p:sldLayoutId id="2147484650" r:id="rId7"/>
    <p:sldLayoutId id="2147484649" r:id="rId8"/>
    <p:sldLayoutId id="2147484648" r:id="rId9"/>
    <p:sldLayoutId id="2147484647" r:id="rId10"/>
    <p:sldLayoutId id="214748464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976629"/>
            <a:ext cx="86764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11-х классов</a:t>
            </a:r>
          </a:p>
          <a:p>
            <a:pPr algn="ctr"/>
            <a:r>
              <a:rPr lang="ru-RU" sz="405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2023-2024 учебном году </a:t>
            </a:r>
          </a:p>
        </p:txBody>
      </p:sp>
      <p:pic>
        <p:nvPicPr>
          <p:cNvPr id="9" name="Picture 2" descr="https://zinas.nra.lv/_mm/photos/2017-12/1440px/292469_4e9f5fc00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4" r="3204"/>
          <a:stretch/>
        </p:blipFill>
        <p:spPr bwMode="auto">
          <a:xfrm>
            <a:off x="205470" y="962033"/>
            <a:ext cx="4965534" cy="3128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Прямоугольник 9"/>
          <p:cNvSpPr/>
          <p:nvPr/>
        </p:nvSpPr>
        <p:spPr>
          <a:xfrm>
            <a:off x="2353346" y="3998161"/>
            <a:ext cx="481998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5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2288032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</a:t>
            </a:r>
            <a:endParaRPr lang="ru-RU" sz="7200" b="1" dirty="0">
              <a:solidFill>
                <a:srgbClr val="7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79873" y="4450856"/>
            <a:ext cx="516692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5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</a:t>
            </a:r>
            <a:endParaRPr lang="ru-RU" sz="4050" b="1" dirty="0">
              <a:solidFill>
                <a:srgbClr val="7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69837" y="2321360"/>
            <a:ext cx="1259953" cy="28149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06.12.2023</a:t>
            </a:r>
            <a:r>
              <a:rPr lang="ru-RU" dirty="0" smtClean="0">
                <a:solidFill>
                  <a:srgbClr val="9933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9933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9837" y="2580854"/>
            <a:ext cx="1305823" cy="23107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07.02.2024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69836" y="2903993"/>
            <a:ext cx="1305823" cy="17367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ru-RU" dirty="0">
                <a:solidFill>
                  <a:srgbClr val="9933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10.04.2024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2655016" y="2218031"/>
            <a:ext cx="696515" cy="1022747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656161" y="1000722"/>
            <a:ext cx="6172200" cy="606932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000" kern="120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5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</a:t>
            </a:r>
          </a:p>
          <a:p>
            <a:pPr fontAlgn="auto">
              <a:spcAft>
                <a:spcPts val="0"/>
              </a:spcAft>
              <a:defRPr/>
            </a:pPr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3020" y="1612324"/>
            <a:ext cx="7768653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20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2-2023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учебном году будет проводиться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итоговое сочинение (изложение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как условие допуска к ГИА-11 (ИС-11)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12764" y="2287500"/>
            <a:ext cx="2956810" cy="92333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Заявление подается </a:t>
            </a:r>
            <a:r>
              <a:rPr lang="ru-RU" dirty="0">
                <a:solidFill>
                  <a:srgbClr val="700000"/>
                </a:solidFill>
                <a:latin typeface="Times New Roman" panose="02020603050405020304" pitchFamily="18" charset="0"/>
              </a:rPr>
              <a:t>не позднее, чем за две недели  </a:t>
            </a:r>
            <a:r>
              <a:rPr lang="ru-RU" dirty="0">
                <a:latin typeface="Times New Roman" panose="02020603050405020304" pitchFamily="18" charset="0"/>
              </a:rPr>
              <a:t>до назначенного срока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71034" y="2534660"/>
            <a:ext cx="1709544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</a:rPr>
              <a:t>Расписание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19614" y="3279939"/>
            <a:ext cx="4684582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начало в 10.00 по местному времени.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Сочинение/Изложение – 3 часа 55 минут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48127" y="3899191"/>
            <a:ext cx="7933546" cy="92333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проведения:</a:t>
            </a:r>
          </a:p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 текущего года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своих школах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выпускников прошлых лет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места, определяемые ОИВ  самостоятельно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17361" y="4926076"/>
            <a:ext cx="66181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Размещение тем за 15 минут </a:t>
            </a:r>
            <a:r>
              <a:rPr lang="ru-RU" dirty="0">
                <a:latin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</a:rPr>
              <a:t>ege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</a:rPr>
              <a:t>edu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</a:rPr>
              <a:t>ru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</a:rPr>
              <a:t>fipi.ru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Бланковая технология с обязательным сканированием</a:t>
            </a:r>
          </a:p>
          <a:p>
            <a:r>
              <a:rPr lang="ru-RU" dirty="0">
                <a:latin typeface="Times New Roman" panose="02020603050405020304" pitchFamily="18" charset="0"/>
              </a:rPr>
              <a:t>Проверка копий работ</a:t>
            </a:r>
          </a:p>
        </p:txBody>
      </p:sp>
    </p:spTree>
    <p:extLst>
      <p:ext uri="{BB962C8B-B14F-4D97-AF65-F5344CB8AC3E}">
        <p14:creationId xmlns:p14="http://schemas.microsoft.com/office/powerpoint/2010/main" val="32672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7B9E5-5EAE-4FEB-9125-9F09497DB1B8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проведения итогового сочинения (изложения)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рабочем столе участника, помимо регистрационного бланка, бланков записи, листов с темами итогового сочинения, черновиков находятся:</a:t>
            </a:r>
          </a:p>
          <a:p>
            <a:pPr marL="0" indent="0" algn="just">
              <a:buFont typeface="Arial" charset="0"/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гелевая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ручка;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орфографический словарь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изложения – орфографический и толковый словарь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с ОВЗ специальные технические средства (при необходимости)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для чтения изложения для глухих, слабослышащих выпускников, а также выпускников с тяжелыми нарушениями речи (текст выдается на 40 минут).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– лекарства и питание.</a:t>
            </a:r>
          </a:p>
          <a:p>
            <a:pPr marL="0" indent="0"/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59571" y="908845"/>
            <a:ext cx="8137525" cy="5762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BF1301"/>
                </a:solidFill>
              </a:rPr>
              <a:t> </a:t>
            </a:r>
            <a:r>
              <a:rPr lang="ru-RU" altLang="ru-RU" sz="36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</a:t>
            </a:r>
          </a:p>
        </p:txBody>
      </p:sp>
    </p:spTree>
    <p:extLst>
      <p:ext uri="{BB962C8B-B14F-4D97-AF65-F5344CB8AC3E}">
        <p14:creationId xmlns:p14="http://schemas.microsoft.com/office/powerpoint/2010/main" val="3012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1454" y="1020097"/>
            <a:ext cx="618541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5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</a:t>
            </a:r>
          </a:p>
        </p:txBody>
      </p:sp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395536" y="1717904"/>
            <a:ext cx="85502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Итоговое сочинение (изложение) как допуск к ЕГЭ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выпускников образовательных организаций, проводится с целью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речевой культуры, выявления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обучающихся умения мыслить, анализировать и доказывать свою позицию с опорой на самостоятельно выбранные произведения отечественной и мировой литературы.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Изложение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вправе писать следующие категории лиц:</a:t>
            </a:r>
          </a:p>
          <a:p>
            <a:pPr algn="just">
              <a:buClr>
                <a:srgbClr val="1111FF"/>
              </a:buCl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обучающиеся с ограниченными возможностями здоровья или дети-инвалиды и инвалиды;</a:t>
            </a:r>
          </a:p>
          <a:p>
            <a:pPr algn="just">
              <a:buClr>
                <a:srgbClr val="1111FF"/>
              </a:buCl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обучающиеся по образовательным программам среднего общего образования в специальных учебно-воспитательных учреждениях закрытого типа, а также в учреждениях, исполняющих наказание в виде лишения свободы;</a:t>
            </a:r>
          </a:p>
          <a:p>
            <a:pPr algn="just">
              <a:buClr>
                <a:srgbClr val="1111FF"/>
              </a:buCl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обучающиеся 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 на основании заключения медицинской организации.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792483" y="1700808"/>
            <a:ext cx="8055591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8860"/>
            <a:r>
              <a:rPr lang="ru-RU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Экзаменационный комплект </a:t>
            </a:r>
            <a:r>
              <a:rPr lang="ru-RU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включает 6 </a:t>
            </a:r>
            <a:r>
              <a:rPr lang="ru-RU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тем </a:t>
            </a:r>
            <a:r>
              <a:rPr lang="ru-RU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сочинений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закрытого перечня (по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открытого тематического направления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endParaRPr lang="ru-RU" sz="9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тем итогового сочинения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2023/24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учебном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marL="74176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в жизни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</a:p>
          <a:p>
            <a:pPr marL="74176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в жизни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</a:p>
          <a:p>
            <a:pPr marL="741760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Природа и культура в жизни человека</a:t>
            </a:r>
          </a:p>
          <a:p>
            <a:pPr marL="398860"/>
            <a:endParaRPr lang="ru-RU" dirty="0" smtClean="0">
              <a:latin typeface="Garamond" pitchFamily="18" charset="0"/>
            </a:endParaRPr>
          </a:p>
          <a:p>
            <a:pPr marL="39886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Комплекты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содержать как темы, которые использовались в прошлые годы, так и новые темы, разработанные в 2022 и 2023 гг.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b="1" dirty="0">
              <a:latin typeface="Times New Roman" pitchFamily="18" charset="0"/>
              <a:cs typeface="Times New Roman" pitchFamily="18" charset="0"/>
            </a:endParaRPr>
          </a:p>
          <a:p>
            <a:pPr marL="214313" indent="-214313">
              <a:buClr>
                <a:srgbClr val="1111FF"/>
              </a:buClr>
              <a:buFont typeface="Wingdings" panose="05000000000000000000" pitchFamily="2" charset="2"/>
              <a:buChar char="ü"/>
            </a:pPr>
            <a:endParaRPr lang="ru-RU" sz="7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7570" y="953152"/>
            <a:ext cx="618541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</a:t>
            </a:r>
          </a:p>
        </p:txBody>
      </p:sp>
    </p:spTree>
    <p:extLst>
      <p:ext uri="{BB962C8B-B14F-4D97-AF65-F5344CB8AC3E}">
        <p14:creationId xmlns:p14="http://schemas.microsoft.com/office/powerpoint/2010/main" val="301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3713" y="1667621"/>
            <a:ext cx="68434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к итоговому сочинению: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1.Объём итогового сочинения (не менее 250 слов).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2.Самостоятельность написания итогового сочинения.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Сочинение оценивается по пяти критериям: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111FF"/>
              </a:buClr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соответствие теме;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111FF"/>
              </a:buClr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аргументация, привлечение литературного материала;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111FF"/>
              </a:buClr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композиция и логика рассуждения 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111FF"/>
              </a:buClr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качество письменной речи;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111FF"/>
              </a:buClr>
              <a:buFont typeface="Wingdings" pitchFamily="2" charset="2"/>
              <a:buChar char="ü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грамотность.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1111FF"/>
              </a:buCl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	Проверяют сочинения (изложения) Комиссии образовательных организаций или экспертные комиссии, созданные на муниципальном/региональном уровне.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30462" y="980728"/>
            <a:ext cx="6185418" cy="7155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5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337181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41785" algn="just"/>
            <a:r>
              <a:rPr lang="ru-RU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Результатом итогового сочинения (изложения) будет «зачет» или «незачет»,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однако к сдаче единого государственного экзамена и государственного выпускного экзамена допустят только выпускников, получивших «зачет».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9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5801" y="937303"/>
            <a:ext cx="83082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</a:t>
            </a:r>
            <a:r>
              <a:rPr lang="ru-RU" sz="30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</a:t>
            </a:r>
            <a:endParaRPr lang="ru-RU" sz="3000" b="1" dirty="0">
              <a:solidFill>
                <a:srgbClr val="7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ограниченными возможностями здоровья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4790" y="2041582"/>
            <a:ext cx="7508081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определения необходимых условий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ЕГЭ при подаче заявления на участие в ЕГЭ участники с ОВЗ предоставляют оригинал (ксерокопию) одного из следующих документов: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1111FF"/>
              </a:buClr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психолого-медико-педагогической комиссии;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Clr>
                <a:srgbClr val="1111FF"/>
              </a:buClr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об установлении инвалидности, выданную федеральным государственным учреждением медико-социальной экспертизы.</a:t>
            </a:r>
          </a:p>
        </p:txBody>
      </p:sp>
      <p:pic>
        <p:nvPicPr>
          <p:cNvPr id="2052" name="Picture 4" descr="http://900igr.net/up/datas/188475/02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9" t="35907" r="84397" b="13885"/>
          <a:stretch/>
        </p:blipFill>
        <p:spPr bwMode="auto">
          <a:xfrm>
            <a:off x="1435396" y="3881851"/>
            <a:ext cx="623622" cy="17623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26876" y="3989414"/>
            <a:ext cx="5887415" cy="323165"/>
          </a:xfrm>
          <a:prstGeom prst="rect">
            <a:avLst/>
          </a:prstGeom>
          <a:solidFill>
            <a:srgbClr val="EDF2F9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обеспечивает равные условия для всех участников экзамена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6876" y="4573303"/>
            <a:ext cx="5887415" cy="323165"/>
          </a:xfrm>
          <a:prstGeom prst="rect">
            <a:avLst/>
          </a:prstGeom>
          <a:solidFill>
            <a:srgbClr val="EDF2F9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экзамена – увеличено на </a:t>
            </a:r>
            <a:r>
              <a:rPr lang="ru-RU" sz="1500" b="1" dirty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часа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(автоматически)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26876" y="5157192"/>
            <a:ext cx="5887415" cy="323165"/>
          </a:xfrm>
          <a:prstGeom prst="rect">
            <a:avLst/>
          </a:prstGeom>
          <a:solidFill>
            <a:srgbClr val="EDF2F9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место – с учетом состояния здоровья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1784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5801" y="937303"/>
            <a:ext cx="830829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7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ИС-11 в дополнительные даты</a:t>
            </a:r>
            <a:endParaRPr lang="ru-RU" sz="3000" b="1" dirty="0">
              <a:solidFill>
                <a:srgbClr val="7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6610" y="1559540"/>
            <a:ext cx="8206679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</a:rPr>
              <a:t>К </a:t>
            </a:r>
            <a:r>
              <a:rPr lang="ru-RU" b="1" dirty="0">
                <a:latin typeface="Times New Roman" panose="02020603050405020304" pitchFamily="18" charset="0"/>
              </a:rPr>
              <a:t>написанию итогового сочинения (изложения) в дополнительные даты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текущем учебном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году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rgbClr val="700000"/>
                </a:solidFill>
                <a:latin typeface="Times New Roman" panose="02020603050405020304" pitchFamily="18" charset="0"/>
              </a:rPr>
              <a:t>7 февраля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 (или) </a:t>
            </a:r>
            <a:r>
              <a:rPr lang="ru-RU" b="1" dirty="0" smtClean="0">
                <a:solidFill>
                  <a:srgbClr val="700000"/>
                </a:solidFill>
                <a:latin typeface="Times New Roman" panose="02020603050405020304" pitchFamily="18" charset="0"/>
              </a:rPr>
              <a:t>10 апреля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допускаются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</a:rPr>
              <a:t>обучающиеся и экстерны, получившие по итоговому сочинению (изложению)</a:t>
            </a:r>
            <a:br>
              <a:rPr lang="ru-RU" dirty="0" smtClean="0">
                <a:latin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</a:rPr>
              <a:t>неудовлетворительный результат («незачет»);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обучающиеся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 экстерны, удаленные с итогового сочинения (изложения) за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нарушение требований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установленных подпунктом 1 пункта 28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Порядка;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обучающиеся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 экстерны, не явившиеся на итоговое сочинение (изложение)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 уважительным причинам (болезнь или иные обстоятельства),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подтвержденным документально;</a:t>
            </a:r>
          </a:p>
          <a:p>
            <a:pPr marL="285750" indent="-285750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обучающиеся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 экстерны, не завершившие написание итогового сочинения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(изложения) по уважительным причинам (болезнь или иные обстоятельства),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подтвержденным документально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1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28822</TotalTime>
  <Words>527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Wingdings</vt:lpstr>
      <vt:lpstr>Тема Office</vt:lpstr>
      <vt:lpstr>Презентация PowerPoint</vt:lpstr>
      <vt:lpstr>Презентация PowerPoint</vt:lpstr>
      <vt:lpstr> Итоговое сочинение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lovygina.ui</dc:creator>
  <cp:lastModifiedBy>Петрова Светлана Владимировна</cp:lastModifiedBy>
  <cp:revision>1117</cp:revision>
  <cp:lastPrinted>2022-02-03T13:03:53Z</cp:lastPrinted>
  <dcterms:created xsi:type="dcterms:W3CDTF">2010-03-02T09:36:00Z</dcterms:created>
  <dcterms:modified xsi:type="dcterms:W3CDTF">2023-11-13T13:29:43Z</dcterms:modified>
</cp:coreProperties>
</file>